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128"/>
  </p:notesMasterIdLst>
  <p:handoutMasterIdLst>
    <p:handoutMasterId r:id="rId129"/>
  </p:handoutMasterIdLst>
  <p:sldIdLst>
    <p:sldId id="708" r:id="rId2"/>
    <p:sldId id="709" r:id="rId3"/>
    <p:sldId id="710" r:id="rId4"/>
    <p:sldId id="744" r:id="rId5"/>
    <p:sldId id="859" r:id="rId6"/>
    <p:sldId id="746" r:id="rId7"/>
    <p:sldId id="711" r:id="rId8"/>
    <p:sldId id="860" r:id="rId9"/>
    <p:sldId id="861" r:id="rId10"/>
    <p:sldId id="749" r:id="rId11"/>
    <p:sldId id="712" r:id="rId12"/>
    <p:sldId id="866" r:id="rId13"/>
    <p:sldId id="865" r:id="rId14"/>
    <p:sldId id="864" r:id="rId15"/>
    <p:sldId id="713" r:id="rId16"/>
    <p:sldId id="751" r:id="rId17"/>
    <p:sldId id="867" r:id="rId18"/>
    <p:sldId id="846" r:id="rId19"/>
    <p:sldId id="868" r:id="rId20"/>
    <p:sldId id="847" r:id="rId21"/>
    <p:sldId id="869" r:id="rId22"/>
    <p:sldId id="848" r:id="rId23"/>
    <p:sldId id="870" r:id="rId24"/>
    <p:sldId id="871" r:id="rId25"/>
    <p:sldId id="872" r:id="rId26"/>
    <p:sldId id="873" r:id="rId27"/>
    <p:sldId id="882" r:id="rId28"/>
    <p:sldId id="857" r:id="rId29"/>
    <p:sldId id="747" r:id="rId30"/>
    <p:sldId id="717" r:id="rId31"/>
    <p:sldId id="719" r:id="rId32"/>
    <p:sldId id="856" r:id="rId33"/>
    <p:sldId id="854" r:id="rId34"/>
    <p:sldId id="748" r:id="rId35"/>
    <p:sldId id="765" r:id="rId36"/>
    <p:sldId id="757" r:id="rId37"/>
    <p:sldId id="874" r:id="rId38"/>
    <p:sldId id="759" r:id="rId39"/>
    <p:sldId id="760" r:id="rId40"/>
    <p:sldId id="761" r:id="rId41"/>
    <p:sldId id="767" r:id="rId42"/>
    <p:sldId id="876" r:id="rId43"/>
    <p:sldId id="763" r:id="rId44"/>
    <p:sldId id="766" r:id="rId45"/>
    <p:sldId id="837" r:id="rId46"/>
    <p:sldId id="838" r:id="rId47"/>
    <p:sldId id="839" r:id="rId48"/>
    <p:sldId id="840" r:id="rId49"/>
    <p:sldId id="877" r:id="rId50"/>
    <p:sldId id="841" r:id="rId51"/>
    <p:sldId id="843" r:id="rId52"/>
    <p:sldId id="844" r:id="rId53"/>
    <p:sldId id="845" r:id="rId54"/>
    <p:sldId id="771" r:id="rId55"/>
    <p:sldId id="768" r:id="rId56"/>
    <p:sldId id="770" r:id="rId57"/>
    <p:sldId id="878" r:id="rId58"/>
    <p:sldId id="769" r:id="rId59"/>
    <p:sldId id="754" r:id="rId60"/>
    <p:sldId id="772" r:id="rId61"/>
    <p:sldId id="724" r:id="rId62"/>
    <p:sldId id="725" r:id="rId63"/>
    <p:sldId id="879" r:id="rId64"/>
    <p:sldId id="726" r:id="rId65"/>
    <p:sldId id="727" r:id="rId66"/>
    <p:sldId id="728" r:id="rId67"/>
    <p:sldId id="729" r:id="rId68"/>
    <p:sldId id="730" r:id="rId69"/>
    <p:sldId id="731" r:id="rId70"/>
    <p:sldId id="732" r:id="rId71"/>
    <p:sldId id="742" r:id="rId72"/>
    <p:sldId id="743" r:id="rId73"/>
    <p:sldId id="735" r:id="rId74"/>
    <p:sldId id="736" r:id="rId75"/>
    <p:sldId id="737" r:id="rId76"/>
    <p:sldId id="738" r:id="rId77"/>
    <p:sldId id="739" r:id="rId78"/>
    <p:sldId id="740" r:id="rId79"/>
    <p:sldId id="741" r:id="rId80"/>
    <p:sldId id="773" r:id="rId81"/>
    <p:sldId id="774" r:id="rId82"/>
    <p:sldId id="779" r:id="rId83"/>
    <p:sldId id="782" r:id="rId84"/>
    <p:sldId id="776" r:id="rId85"/>
    <p:sldId id="880" r:id="rId86"/>
    <p:sldId id="775" r:id="rId87"/>
    <p:sldId id="781" r:id="rId88"/>
    <p:sldId id="887" r:id="rId89"/>
    <p:sldId id="784" r:id="rId90"/>
    <p:sldId id="789" r:id="rId91"/>
    <p:sldId id="786" r:id="rId92"/>
    <p:sldId id="787" r:id="rId93"/>
    <p:sldId id="788" r:id="rId94"/>
    <p:sldId id="797" r:id="rId95"/>
    <p:sldId id="791" r:id="rId96"/>
    <p:sldId id="792" r:id="rId97"/>
    <p:sldId id="793" r:id="rId98"/>
    <p:sldId id="796" r:id="rId99"/>
    <p:sldId id="795" r:id="rId100"/>
    <p:sldId id="794" r:id="rId101"/>
    <p:sldId id="798" r:id="rId102"/>
    <p:sldId id="801" r:id="rId103"/>
    <p:sldId id="799" r:id="rId104"/>
    <p:sldId id="802" r:id="rId105"/>
    <p:sldId id="803" r:id="rId106"/>
    <p:sldId id="804" r:id="rId107"/>
    <p:sldId id="883" r:id="rId108"/>
    <p:sldId id="807" r:id="rId109"/>
    <p:sldId id="806" r:id="rId110"/>
    <p:sldId id="752" r:id="rId111"/>
    <p:sldId id="722" r:id="rId112"/>
    <p:sldId id="723" r:id="rId113"/>
    <p:sldId id="810" r:id="rId114"/>
    <p:sldId id="811" r:id="rId115"/>
    <p:sldId id="715" r:id="rId116"/>
    <p:sldId id="755" r:id="rId117"/>
    <p:sldId id="790" r:id="rId118"/>
    <p:sldId id="885" r:id="rId119"/>
    <p:sldId id="884" r:id="rId120"/>
    <p:sldId id="820" r:id="rId121"/>
    <p:sldId id="893" r:id="rId122"/>
    <p:sldId id="888" r:id="rId123"/>
    <p:sldId id="889" r:id="rId124"/>
    <p:sldId id="891" r:id="rId125"/>
    <p:sldId id="892" r:id="rId126"/>
    <p:sldId id="836" r:id="rId127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FF"/>
    <a:srgbClr val="009900"/>
    <a:srgbClr val="000000"/>
    <a:srgbClr val="66FF66"/>
    <a:srgbClr val="66FF99"/>
    <a:srgbClr val="FF0000"/>
    <a:srgbClr val="FFFF00"/>
    <a:srgbClr val="C8F5F8"/>
    <a:srgbClr val="8D37E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3" autoAdjust="0"/>
    <p:restoredTop sz="80615" autoAdjust="0"/>
  </p:normalViewPr>
  <p:slideViewPr>
    <p:cSldViewPr snapToGrid="0">
      <p:cViewPr varScale="1">
        <p:scale>
          <a:sx n="87" d="100"/>
          <a:sy n="87" d="100"/>
        </p:scale>
        <p:origin x="-1752" y="-78"/>
      </p:cViewPr>
      <p:guideLst>
        <p:guide orient="horz" pos="2087"/>
        <p:guide orient="horz" pos="137"/>
        <p:guide orient="horz" pos="4319"/>
        <p:guide orient="horz" pos="2227"/>
        <p:guide orient="horz" pos="4169"/>
        <p:guide pos="146"/>
        <p:guide pos="5610"/>
        <p:guide pos="2807"/>
        <p:guide pos="2944"/>
      </p:guideLst>
    </p:cSldViewPr>
  </p:slideViewPr>
  <p:outlineViewPr>
    <p:cViewPr>
      <p:scale>
        <a:sx n="33" d="100"/>
        <a:sy n="33" d="100"/>
      </p:scale>
      <p:origin x="0" y="1206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-3114" y="-72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6.xml"/><Relationship Id="rId2" Type="http://schemas.openxmlformats.org/officeDocument/2006/relationships/slide" Target="slides/slide120.xml"/><Relationship Id="rId1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58" tIns="48380" rIns="96758" bIns="48380" numCol="1" anchor="t" anchorCtr="0" compatLnSpc="1">
            <a:prstTxWarp prst="textNoShape">
              <a:avLst/>
            </a:prstTxWarp>
          </a:bodyPr>
          <a:lstStyle>
            <a:lvl1pPr defTabSz="968375">
              <a:spcBef>
                <a:spcPct val="0"/>
              </a:spcBef>
              <a:defRPr sz="1300">
                <a:latin typeface="Futura Lt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58" tIns="48380" rIns="96758" bIns="48380" numCol="1" anchor="t" anchorCtr="0" compatLnSpc="1">
            <a:prstTxWarp prst="textNoShape">
              <a:avLst/>
            </a:prstTxWarp>
          </a:bodyPr>
          <a:lstStyle>
            <a:lvl1pPr algn="r" defTabSz="968375">
              <a:spcBef>
                <a:spcPct val="0"/>
              </a:spcBef>
              <a:defRPr sz="1300">
                <a:latin typeface="Futura Lt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5025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58" tIns="48380" rIns="96758" bIns="48380" numCol="1" anchor="b" anchorCtr="0" compatLnSpc="1">
            <a:prstTxWarp prst="textNoShape">
              <a:avLst/>
            </a:prstTxWarp>
          </a:bodyPr>
          <a:lstStyle>
            <a:lvl1pPr defTabSz="968375">
              <a:spcBef>
                <a:spcPct val="0"/>
              </a:spcBef>
              <a:defRPr sz="1300">
                <a:latin typeface="Futura Lt" pitchFamily="34" charset="0"/>
              </a:defRPr>
            </a:lvl1pPr>
          </a:lstStyle>
          <a:p>
            <a:pPr>
              <a:defRPr/>
            </a:pPr>
            <a:r>
              <a:rPr lang="de-DE" dirty="0"/>
              <a:t>(c) stethos Systemhaus GmbH Germany</a:t>
            </a:r>
            <a:endParaRPr lang="en-US" dirty="0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5025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58" tIns="48380" rIns="96758" bIns="48380" numCol="1" anchor="b" anchorCtr="0" compatLnSpc="1">
            <a:prstTxWarp prst="textNoShape">
              <a:avLst/>
            </a:prstTxWarp>
          </a:bodyPr>
          <a:lstStyle>
            <a:lvl1pPr algn="r" defTabSz="968375">
              <a:spcBef>
                <a:spcPct val="0"/>
              </a:spcBef>
              <a:defRPr sz="1300">
                <a:latin typeface="Futura Lt" pitchFamily="34" charset="0"/>
              </a:defRPr>
            </a:lvl1pPr>
          </a:lstStyle>
          <a:p>
            <a:pPr>
              <a:defRPr/>
            </a:pPr>
            <a:fld id="{396A6C08-15A2-4B8F-80A7-B473C63CF3E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gray">
          <a:xfrm>
            <a:off x="0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758" tIns="48380" rIns="96758" bIns="48380" numCol="1" anchor="ctr" anchorCtr="0" compatLnSpc="1">
            <a:prstTxWarp prst="textNoShape">
              <a:avLst/>
            </a:prstTxWarp>
          </a:bodyPr>
          <a:lstStyle>
            <a:lvl1pPr defTabSz="968375">
              <a:spcBef>
                <a:spcPct val="0"/>
              </a:spcBef>
              <a:defRPr sz="1300">
                <a:latin typeface="Futura Bk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gray">
          <a:xfrm>
            <a:off x="4022725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758" tIns="48380" rIns="96758" bIns="48380" numCol="1" anchor="ctr" anchorCtr="0" compatLnSpc="1">
            <a:prstTxWarp prst="textNoShape">
              <a:avLst/>
            </a:prstTxWarp>
          </a:bodyPr>
          <a:lstStyle>
            <a:lvl1pPr algn="r" defTabSz="968375">
              <a:spcBef>
                <a:spcPct val="0"/>
              </a:spcBef>
              <a:defRPr sz="1300">
                <a:latin typeface="Futura Bk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gray">
          <a:xfrm>
            <a:off x="992188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gray">
          <a:xfrm>
            <a:off x="541338" y="4872038"/>
            <a:ext cx="5256212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758" tIns="48380" rIns="96758" bIns="483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gray">
          <a:xfrm>
            <a:off x="0" y="9725025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758" tIns="48380" rIns="96758" bIns="48380" numCol="1" anchor="b" anchorCtr="0" compatLnSpc="1">
            <a:prstTxWarp prst="textNoShape">
              <a:avLst/>
            </a:prstTxWarp>
          </a:bodyPr>
          <a:lstStyle>
            <a:lvl1pPr defTabSz="968375">
              <a:spcBef>
                <a:spcPct val="0"/>
              </a:spcBef>
              <a:defRPr sz="1300">
                <a:latin typeface="Futura Bk" pitchFamily="34" charset="0"/>
              </a:defRPr>
            </a:lvl1pPr>
          </a:lstStyle>
          <a:p>
            <a:pPr>
              <a:defRPr/>
            </a:pPr>
            <a:r>
              <a:rPr lang="de-DE" dirty="0"/>
              <a:t>(c) stethos Systemhaus GmbH Germany</a:t>
            </a:r>
            <a:endParaRPr lang="en-US" dirty="0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gray">
          <a:xfrm>
            <a:off x="4022725" y="9725025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758" tIns="48380" rIns="96758" bIns="48380" numCol="1" anchor="b" anchorCtr="0" compatLnSpc="1">
            <a:prstTxWarp prst="textNoShape">
              <a:avLst/>
            </a:prstTxWarp>
          </a:bodyPr>
          <a:lstStyle>
            <a:lvl1pPr algn="r" defTabSz="968375">
              <a:spcBef>
                <a:spcPct val="0"/>
              </a:spcBef>
              <a:defRPr sz="1300">
                <a:latin typeface="Futura Bk" pitchFamily="34" charset="0"/>
              </a:defRPr>
            </a:lvl1pPr>
          </a:lstStyle>
          <a:p>
            <a:pPr>
              <a:defRPr/>
            </a:pPr>
            <a:fld id="{BF8E3E87-8B34-4028-80A8-E89C59D5E19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Futura Bk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Futura Bk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Futura Bk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Futura Bk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Futura Bk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285750"/>
            <a:ext cx="4800600" cy="36004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dirty="0" smtClean="0"/>
              <a:t>On request is this presentation also available in PowerPoint format.</a:t>
            </a:r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31DD89-4ADA-4A16-971F-7F538CB59F0D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80901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dirty="0" smtClean="0"/>
              <a:t>(c) stethos Systemhaus GmbH Germany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0763" y="763588"/>
            <a:ext cx="5083175" cy="38131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30763"/>
            <a:ext cx="5207000" cy="4665662"/>
          </a:xfrm>
          <a:noFill/>
          <a:ln/>
        </p:spPr>
        <p:txBody>
          <a:bodyPr wrap="square" lIns="95120" tIns="47561" rIns="95120" bIns="47561" anchor="t"/>
          <a:lstStyle/>
          <a:p>
            <a:r>
              <a:rPr lang="en-US" smtClean="0"/>
              <a:t>Performance Print benefit summary.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4925" cy="3836987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338" y="4872038"/>
            <a:ext cx="5257800" cy="2336800"/>
          </a:xfrm>
          <a:noFill/>
          <a:ln/>
        </p:spPr>
        <p:txBody>
          <a:bodyPr/>
          <a:lstStyle/>
          <a:p>
            <a:r>
              <a:rPr lang="en-US" smtClean="0"/>
              <a:t>This part is also available on an USB Stock, to simply plug the software into an PC within any</a:t>
            </a:r>
          </a:p>
          <a:p>
            <a:r>
              <a:rPr lang="en-US" smtClean="0"/>
              <a:t>Network, and scan all available printers.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This part of PPAdmin can be called even on regular scheduled base, will browse the network, </a:t>
            </a:r>
          </a:p>
          <a:p>
            <a:r>
              <a:rPr lang="en-US" smtClean="0"/>
              <a:t>collect a lot of available information from any accessible printer and store the result in an CSV or </a:t>
            </a:r>
            <a:br>
              <a:rPr lang="en-US" smtClean="0"/>
            </a:br>
            <a:r>
              <a:rPr lang="en-US" smtClean="0"/>
              <a:t>DBase file, which then can be either automatically send out by eMail to predefined addresses, </a:t>
            </a:r>
          </a:p>
          <a:p>
            <a:r>
              <a:rPr lang="en-US" smtClean="0"/>
              <a:t>or directly opened within EXCEL. So it is easy for example to collect all page counts of the </a:t>
            </a:r>
          </a:p>
          <a:p>
            <a:r>
              <a:rPr lang="en-US" smtClean="0"/>
              <a:t>printers or check the amount of available toner.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By default ELP / WInClick checks not only the printer page counter, but also reports how many </a:t>
            </a:r>
          </a:p>
          <a:p>
            <a:r>
              <a:rPr lang="en-US" smtClean="0"/>
              <a:t>pages are printed in which size, simplex/duplex and color on which paper media, but for MFPs </a:t>
            </a:r>
          </a:p>
          <a:p>
            <a:r>
              <a:rPr lang="en-US" smtClean="0"/>
              <a:t>as well, how many pages had been scanned in which size etc.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(c) stethos Systemhaus GmbH Germany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8E3E87-8B34-4028-80A8-E89C59D5E19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79813"/>
            <a:ext cx="6511925" cy="6296025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4925" cy="3836987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338" y="4872038"/>
            <a:ext cx="5257800" cy="2336800"/>
          </a:xfrm>
          <a:noFill/>
          <a:ln/>
        </p:spPr>
        <p:txBody>
          <a:bodyPr/>
          <a:lstStyle/>
          <a:p>
            <a:r>
              <a:rPr lang="en-US" smtClean="0"/>
              <a:t>This part is also available on an USB Stock, to simply plug the software into an PC within any</a:t>
            </a:r>
          </a:p>
          <a:p>
            <a:r>
              <a:rPr lang="en-US" smtClean="0"/>
              <a:t>Network, and scan all available printers.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This part of PPAdmin can be called even on regular scheduled base, will browse the network, </a:t>
            </a:r>
          </a:p>
          <a:p>
            <a:r>
              <a:rPr lang="en-US" smtClean="0"/>
              <a:t>collect a lot of available information from any accessible printer and store the result in an CSV or </a:t>
            </a:r>
            <a:br>
              <a:rPr lang="en-US" smtClean="0"/>
            </a:br>
            <a:r>
              <a:rPr lang="en-US" smtClean="0"/>
              <a:t>DBase file, which then can be either automatically send out by eMail to predefined addresses, </a:t>
            </a:r>
          </a:p>
          <a:p>
            <a:r>
              <a:rPr lang="en-US" smtClean="0"/>
              <a:t>or directly opened within EXCEL. So it is easy for example to collect all page counts of the </a:t>
            </a:r>
          </a:p>
          <a:p>
            <a:r>
              <a:rPr lang="en-US" smtClean="0"/>
              <a:t>printers or check the amount of available toner.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By default ELP / WInClick checks not only the printer page counter, but also reports how many </a:t>
            </a:r>
          </a:p>
          <a:p>
            <a:r>
              <a:rPr lang="en-US" smtClean="0"/>
              <a:t>pages are printed in which size, simplex/duplex and color on which paper media, but for MFPs </a:t>
            </a:r>
          </a:p>
          <a:p>
            <a:r>
              <a:rPr lang="en-US" smtClean="0"/>
              <a:t>as well, how many pages had been scanned in which size etc.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252413"/>
            <a:ext cx="4078287" cy="3059112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79813"/>
            <a:ext cx="6511925" cy="6296025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107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110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(c) stethos Systemhaus GmbH Germany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8E3E87-8B34-4028-80A8-E89C59D5E19E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Futura Bk"/>
              </a:rPr>
              <a:t>Benefit: Western Europe AND Asian characters in one print job (ex. from SAP) being able to be printed on any device </a:t>
            </a:r>
            <a:br>
              <a:rPr lang="en-US" dirty="0" smtClean="0">
                <a:latin typeface="Futura Bk"/>
              </a:rPr>
            </a:br>
            <a:r>
              <a:rPr lang="en-US" dirty="0" smtClean="0">
                <a:latin typeface="Futura Bk"/>
              </a:rPr>
              <a:t>in the </a:t>
            </a:r>
            <a:r>
              <a:rPr lang="en-US" dirty="0" err="1" smtClean="0">
                <a:latin typeface="Futura Bk"/>
              </a:rPr>
              <a:t>wold</a:t>
            </a:r>
            <a:r>
              <a:rPr lang="en-US" dirty="0" smtClean="0">
                <a:latin typeface="Futura Bk"/>
              </a:rPr>
              <a:t>. </a:t>
            </a:r>
          </a:p>
          <a:p>
            <a:endParaRPr lang="en-US" dirty="0" smtClean="0">
              <a:latin typeface="Futura Bk"/>
            </a:endParaRPr>
          </a:p>
          <a:p>
            <a:r>
              <a:rPr lang="en-US" dirty="0" smtClean="0">
                <a:latin typeface="Futura Bk"/>
              </a:rPr>
              <a:t>If the device is NOT PCL5 capable, it can be turned into PDF and printed directly using Adobe Acrobat reader in a </a:t>
            </a:r>
            <a:br>
              <a:rPr lang="en-US" dirty="0" smtClean="0">
                <a:latin typeface="Futura Bk"/>
              </a:rPr>
            </a:br>
            <a:r>
              <a:rPr lang="en-US" dirty="0" smtClean="0">
                <a:latin typeface="Futura Bk"/>
              </a:rPr>
              <a:t>surprisingly fast time.</a:t>
            </a:r>
          </a:p>
        </p:txBody>
      </p:sp>
      <p:sp>
        <p:nvSpPr>
          <p:cNvPr id="1310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EE45C-A668-478B-BC0D-714EE8C6D41E}" type="slidenum">
              <a:rPr lang="en-US" smtClean="0">
                <a:latin typeface="Futura Bk"/>
              </a:rPr>
              <a:pPr/>
              <a:t>118</a:t>
            </a:fld>
            <a:endParaRPr lang="en-US" smtClean="0">
              <a:latin typeface="Futura Bk"/>
            </a:endParaRPr>
          </a:p>
        </p:txBody>
      </p:sp>
      <p:sp>
        <p:nvSpPr>
          <p:cNvPr id="131077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>
                <a:latin typeface="Futura Bk"/>
              </a:rPr>
              <a:t>(c) stethos Systemhaus GmbH Germany</a:t>
            </a:r>
            <a:endParaRPr lang="en-US" smtClean="0">
              <a:latin typeface="Futura Bk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0763" y="763588"/>
            <a:ext cx="5083175" cy="3813175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30763"/>
            <a:ext cx="5207000" cy="4665662"/>
          </a:xfrm>
          <a:noFill/>
          <a:ln/>
        </p:spPr>
        <p:txBody>
          <a:bodyPr wrap="square" lIns="95120" tIns="47561" rIns="95120" bIns="47561" anchor="t"/>
          <a:lstStyle/>
          <a:p>
            <a:r>
              <a:rPr lang="en-US" smtClean="0"/>
              <a:t>Performance Print benefit summary.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121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>
                <a:latin typeface="Futura Bk"/>
              </a:rPr>
              <a:t>http://www.welp.stethos.com/</a:t>
            </a:r>
          </a:p>
          <a:p>
            <a:endParaRPr lang="de-DE" smtClean="0">
              <a:latin typeface="Futura Bk"/>
            </a:endParaRPr>
          </a:p>
        </p:txBody>
      </p:sp>
      <p:sp>
        <p:nvSpPr>
          <p:cNvPr id="10138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56D86D-8DC7-4F1B-BA2F-590F8EA7C8EA}" type="slidenum">
              <a:rPr lang="en-US" smtClean="0">
                <a:latin typeface="Futura Bk"/>
              </a:rPr>
              <a:pPr>
                <a:defRPr/>
              </a:pPr>
              <a:t>124</a:t>
            </a:fld>
            <a:endParaRPr lang="en-US" smtClean="0">
              <a:latin typeface="Futura Bk"/>
            </a:endParaRPr>
          </a:p>
        </p:txBody>
      </p:sp>
      <p:sp>
        <p:nvSpPr>
          <p:cNvPr id="101381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Futura Bk"/>
              </a:rPr>
              <a:t>(c) stethos Systemhaus GmbH Germany</a:t>
            </a:r>
            <a:endParaRPr lang="en-US" smtClean="0">
              <a:latin typeface="Futura Bk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>
                <a:latin typeface="Futura Bk"/>
              </a:rPr>
              <a:t> </a:t>
            </a:r>
            <a:r>
              <a:rPr lang="en-US" smtClean="0">
                <a:latin typeface="Futura Bk"/>
              </a:rPr>
              <a:t> On request is this presentation also available in PowerPoint format.</a:t>
            </a:r>
          </a:p>
          <a:p>
            <a:endParaRPr lang="de-DE" smtClean="0">
              <a:latin typeface="Futura Bk"/>
            </a:endParaRPr>
          </a:p>
        </p:txBody>
      </p:sp>
      <p:sp>
        <p:nvSpPr>
          <p:cNvPr id="15360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4C1E18-7A7B-4E53-80E2-A41A93090000}" type="slidenum">
              <a:rPr lang="en-US" smtClean="0">
                <a:latin typeface="Futura Bk"/>
              </a:rPr>
              <a:pPr>
                <a:defRPr/>
              </a:pPr>
              <a:t>125</a:t>
            </a:fld>
            <a:endParaRPr lang="en-US" smtClean="0">
              <a:latin typeface="Futura Bk"/>
            </a:endParaRPr>
          </a:p>
        </p:txBody>
      </p:sp>
      <p:sp>
        <p:nvSpPr>
          <p:cNvPr id="15360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Futura Bk"/>
              </a:rPr>
              <a:t>(c) stethos Systemhaus GmbH Germany</a:t>
            </a:r>
            <a:endParaRPr lang="en-US" smtClean="0">
              <a:latin typeface="Futura Bk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(c) stethos Systemhaus GmbH Germany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8E3E87-8B34-4028-80A8-E89C59D5E19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9450"/>
            <a:ext cx="5189538" cy="38925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3581400"/>
            <a:ext cx="6513513" cy="6294438"/>
          </a:xfrm>
          <a:noFill/>
          <a:ln/>
        </p:spPr>
        <p:txBody>
          <a:bodyPr/>
          <a:lstStyle/>
          <a:p>
            <a:r>
              <a:rPr lang="en-US" smtClean="0"/>
              <a:t> On request is this presentation also available in PowerPoint format.</a:t>
            </a:r>
          </a:p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A0025-C6F0-405C-ABDD-73606313751A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94213" name="Fußzeilenplatzhalt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(c) stethos Systemhaus GmbH Germany</a:t>
            </a: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elp.stetho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elp.stetho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elp.stetho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elp.stetho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i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tetho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201613"/>
            <a:ext cx="206533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wiss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6700" y="46038"/>
            <a:ext cx="1157288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platzhalter 1"/>
          <p:cNvSpPr>
            <a:spLocks noGrp="1"/>
          </p:cNvSpPr>
          <p:nvPr>
            <p:ph type="title"/>
          </p:nvPr>
        </p:nvSpPr>
        <p:spPr>
          <a:xfrm>
            <a:off x="1959429" y="274637"/>
            <a:ext cx="5733142" cy="13945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itelplatzhalter 1"/>
          <p:cNvSpPr txBox="1">
            <a:spLocks/>
          </p:cNvSpPr>
          <p:nvPr userDrawn="1"/>
        </p:nvSpPr>
        <p:spPr>
          <a:xfrm>
            <a:off x="903515" y="2038091"/>
            <a:ext cx="7336971" cy="3869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ifeOhne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tetho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201613"/>
            <a:ext cx="206533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Swiss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6700" y="46038"/>
            <a:ext cx="1157288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ife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tetho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201613"/>
            <a:ext cx="206533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wiss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6700" y="46038"/>
            <a:ext cx="1157288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0" y="1698625"/>
            <a:ext cx="9144000" cy="5159375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pPr>
              <a:defRPr/>
            </a:pPr>
            <a:r>
              <a:rPr lang="de-DE" dirty="0"/>
              <a:t> </a:t>
            </a:r>
          </a:p>
        </p:txBody>
      </p:sp>
      <p:sp>
        <p:nvSpPr>
          <p:cNvPr id="4" name="Titelplatzhalter 1"/>
          <p:cNvSpPr>
            <a:spLocks noGrp="1"/>
          </p:cNvSpPr>
          <p:nvPr>
            <p:ph type="title"/>
          </p:nvPr>
        </p:nvSpPr>
        <p:spPr>
          <a:xfrm>
            <a:off x="1959429" y="274637"/>
            <a:ext cx="5733142" cy="13945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ife_blau_ohne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tetho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201613"/>
            <a:ext cx="206533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Swiss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6700" y="46038"/>
            <a:ext cx="1157288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1698625"/>
            <a:ext cx="9144000" cy="5159375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pPr>
              <a:defRPr/>
            </a:pPr>
            <a:r>
              <a:rPr lang="de-DE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  <p:sldLayoutId id="2147483688" r:id="rId5"/>
    <p:sldLayoutId id="2147483684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utura Hv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utura Hv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utura Hv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utura Hv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utura Hv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utura Hv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utura Hv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utura Hv" pitchFamily="34" charset="0"/>
        </a:defRPr>
      </a:lvl9pPr>
    </p:titleStyle>
    <p:bodyStyle>
      <a:lvl1pPr marL="342900" indent="-112713" algn="l" rtl="0" eaLnBrk="0" fontAlgn="base" hangingPunct="0"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31775" indent="239713" algn="l" rtl="0" eaLnBrk="0" fontAlgn="base" hangingPunct="0">
        <a:spcBef>
          <a:spcPct val="0"/>
        </a:spcBef>
        <a:spcAft>
          <a:spcPct val="50000"/>
        </a:spcAft>
        <a:buChar char="•"/>
        <a:defRPr sz="2000">
          <a:solidFill>
            <a:schemeClr val="tx1"/>
          </a:solidFill>
          <a:latin typeface="+mn-lt"/>
        </a:defRPr>
      </a:lvl2pPr>
      <a:lvl3pPr marL="473075" indent="215900" algn="l" rtl="0" eaLnBrk="0" fontAlgn="base" hangingPunct="0">
        <a:spcBef>
          <a:spcPct val="0"/>
        </a:spcBef>
        <a:spcAft>
          <a:spcPct val="20000"/>
        </a:spcAft>
        <a:buChar char="–"/>
        <a:defRPr>
          <a:solidFill>
            <a:schemeClr val="tx1"/>
          </a:solidFill>
          <a:latin typeface="+mn-lt"/>
        </a:defRPr>
      </a:lvl3pPr>
      <a:lvl4pPr marL="690563" indent="2079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919163" indent="241300" algn="l" rtl="0" eaLnBrk="0" fontAlgn="base" hangingPunct="0">
        <a:spcBef>
          <a:spcPct val="20000"/>
        </a:spcBef>
        <a:spcAft>
          <a:spcPct val="0"/>
        </a:spcAft>
        <a:buSzPct val="70000"/>
        <a:buChar char="–"/>
        <a:defRPr sz="1400">
          <a:solidFill>
            <a:schemeClr val="tx1"/>
          </a:solidFill>
          <a:latin typeface="+mn-lt"/>
        </a:defRPr>
      </a:lvl5pPr>
      <a:lvl6pPr marL="1376363" indent="241300" algn="l" rtl="0" eaLnBrk="0" fontAlgn="base" hangingPunct="0">
        <a:spcBef>
          <a:spcPct val="20000"/>
        </a:spcBef>
        <a:spcAft>
          <a:spcPct val="0"/>
        </a:spcAft>
        <a:buSzPct val="70000"/>
        <a:buChar char="–"/>
        <a:defRPr sz="1400">
          <a:solidFill>
            <a:schemeClr val="tx1"/>
          </a:solidFill>
          <a:latin typeface="+mn-lt"/>
        </a:defRPr>
      </a:lvl6pPr>
      <a:lvl7pPr marL="1833563" indent="241300" algn="l" rtl="0" eaLnBrk="0" fontAlgn="base" hangingPunct="0">
        <a:spcBef>
          <a:spcPct val="20000"/>
        </a:spcBef>
        <a:spcAft>
          <a:spcPct val="0"/>
        </a:spcAft>
        <a:buSzPct val="70000"/>
        <a:buChar char="–"/>
        <a:defRPr sz="1400">
          <a:solidFill>
            <a:schemeClr val="tx1"/>
          </a:solidFill>
          <a:latin typeface="+mn-lt"/>
        </a:defRPr>
      </a:lvl7pPr>
      <a:lvl8pPr marL="2290763" indent="241300" algn="l" rtl="0" eaLnBrk="0" fontAlgn="base" hangingPunct="0">
        <a:spcBef>
          <a:spcPct val="20000"/>
        </a:spcBef>
        <a:spcAft>
          <a:spcPct val="0"/>
        </a:spcAft>
        <a:buSzPct val="70000"/>
        <a:buChar char="–"/>
        <a:defRPr sz="1400">
          <a:solidFill>
            <a:schemeClr val="tx1"/>
          </a:solidFill>
          <a:latin typeface="+mn-lt"/>
        </a:defRPr>
      </a:lvl8pPr>
      <a:lvl9pPr marL="2747963" indent="241300" algn="l" rtl="0" eaLnBrk="0" fontAlgn="base" hangingPunct="0">
        <a:spcBef>
          <a:spcPct val="20000"/>
        </a:spcBef>
        <a:spcAft>
          <a:spcPct val="0"/>
        </a:spcAft>
        <a:buSzPct val="7000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elp.stethos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elp.stethos.com/" TargetMode="Externa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elp.stethos.com/e_features-unicode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elp.stethos.com/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elp.stethos.com/" TargetMode="Externa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://welp.stethos.com/e_overview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://welp.stethos.com/e_overview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welp.stethos.com/" TargetMode="External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welp.stethos.com/" TargetMode="External"/><Relationship Id="rId5" Type="http://schemas.openxmlformats.org/officeDocument/2006/relationships/image" Target="../media/image151.png"/><Relationship Id="rId4" Type="http://schemas.openxmlformats.org/officeDocument/2006/relationships/hyperlink" Target="http://monitor.stethos.com/ELP_Intro.webm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welp.stethos.com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elp.stethos.com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elp.stethos.com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elp.stethos.com/online-help/user_manuals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elp.stethos.com/online-help/selftraining.html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elp.stethos.com/online-help/license-tab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elp.stethos.com/online-help/install-tab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elp.stethos.com/online-help/all-elp_Commands-Description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file:///\\PCName\PrinterShareNam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89.jpe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9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5088" y="1404938"/>
            <a:ext cx="66865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gray">
          <a:xfrm>
            <a:off x="1400175" y="4979988"/>
            <a:ext cx="6650038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eaLnBrk="1" hangingPunct="1">
              <a:spcBef>
                <a:spcPct val="0"/>
              </a:spcBef>
            </a:pPr>
            <a:r>
              <a:rPr lang="de-DE" sz="3600" b="1" dirty="0" smtClean="0">
                <a:solidFill>
                  <a:srgbClr val="FF0000"/>
                </a:solidFill>
              </a:rPr>
              <a:t>Welcome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 rot="1966128">
            <a:off x="1093788" y="2065338"/>
            <a:ext cx="2132012" cy="136207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92702" tIns="46351" rIns="92702" bIns="46351"/>
          <a:lstStyle/>
          <a:p>
            <a:endParaRPr lang="de-DE" dirty="0"/>
          </a:p>
        </p:txBody>
      </p:sp>
      <p:pic>
        <p:nvPicPr>
          <p:cNvPr id="16390" name="Picture 6" descr="steth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428843">
            <a:off x="892969" y="2115344"/>
            <a:ext cx="13271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3"/>
          <p:cNvSpPr txBox="1">
            <a:spLocks noChangeArrowheads="1"/>
          </p:cNvSpPr>
          <p:nvPr/>
        </p:nvSpPr>
        <p:spPr bwMode="auto">
          <a:xfrm rot="18158750">
            <a:off x="1637445" y="2359423"/>
            <a:ext cx="1325417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Technical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Presentation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W-ELP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" name="Picture 3" descr="steth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8" y="201613"/>
            <a:ext cx="206533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Swis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6700" y="46038"/>
            <a:ext cx="1157288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smtClean="0">
                <a:solidFill>
                  <a:srgbClr val="FFFF00"/>
                </a:solidFill>
              </a:rPr>
              <a:t>Download </a:t>
            </a:r>
            <a:r>
              <a:rPr lang="de-DE" sz="3200" dirty="0" err="1" smtClean="0">
                <a:solidFill>
                  <a:srgbClr val="FFFF00"/>
                </a:solidFill>
              </a:rPr>
              <a:t>free</a:t>
            </a:r>
            <a:r>
              <a:rPr lang="de-DE" sz="3200" dirty="0" smtClean="0">
                <a:solidFill>
                  <a:srgbClr val="FFFF00"/>
                </a:solidFill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</a:rPr>
              <a:t>trial</a:t>
            </a:r>
            <a:r>
              <a:rPr lang="de-DE" sz="3200" dirty="0" smtClean="0">
                <a:solidFill>
                  <a:srgbClr val="FFFF00"/>
                </a:solidFill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</a:rPr>
              <a:t>version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Workload</a:t>
            </a:r>
            <a:r>
              <a:rPr lang="de-DE" dirty="0" smtClean="0"/>
              <a:t> </a:t>
            </a:r>
            <a:r>
              <a:rPr lang="de-DE" dirty="0" err="1" smtClean="0"/>
              <a:t>Balancing</a:t>
            </a:r>
            <a:endParaRPr lang="de-DE" dirty="0"/>
          </a:p>
        </p:txBody>
      </p:sp>
      <p:pic>
        <p:nvPicPr>
          <p:cNvPr id="4" name="Picture 6" descr="hp4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0941" y="1817914"/>
            <a:ext cx="1303867" cy="105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739160" y="1834363"/>
            <a:ext cx="1621070" cy="70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702" tIns="46351" rIns="92702" bIns="46351" anchor="ctr">
            <a:spAutoFit/>
          </a:bodyPr>
          <a:lstStyle/>
          <a:p>
            <a:r>
              <a:rPr lang="de-DE" sz="2000" dirty="0"/>
              <a:t>32 </a:t>
            </a:r>
            <a:r>
              <a:rPr lang="de-DE" sz="2000" dirty="0" err="1"/>
              <a:t>pages</a:t>
            </a:r>
            <a:r>
              <a:rPr lang="de-DE" sz="2000" dirty="0"/>
              <a:t> per </a:t>
            </a:r>
            <a:r>
              <a:rPr lang="de-DE" sz="2000" dirty="0" err="1"/>
              <a:t>minute</a:t>
            </a:r>
            <a:endParaRPr lang="de-DE" sz="20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80996" y="1824071"/>
            <a:ext cx="1585459" cy="5679365"/>
            <a:chOff x="406400" y="1262063"/>
            <a:chExt cx="1690688" cy="6056312"/>
          </a:xfrm>
        </p:grpSpPr>
        <p:sp>
          <p:nvSpPr>
            <p:cNvPr id="7" name="Rectangle 96"/>
            <p:cNvSpPr>
              <a:spLocks noChangeArrowheads="1"/>
            </p:cNvSpPr>
            <p:nvPr/>
          </p:nvSpPr>
          <p:spPr bwMode="auto">
            <a:xfrm>
              <a:off x="406400" y="12620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8" name="Rectangle 97"/>
            <p:cNvSpPr>
              <a:spLocks noChangeArrowheads="1"/>
            </p:cNvSpPr>
            <p:nvPr/>
          </p:nvSpPr>
          <p:spPr bwMode="auto">
            <a:xfrm>
              <a:off x="433388" y="13763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9" name="Rectangle 98"/>
            <p:cNvSpPr>
              <a:spLocks noChangeArrowheads="1"/>
            </p:cNvSpPr>
            <p:nvPr/>
          </p:nvSpPr>
          <p:spPr bwMode="auto">
            <a:xfrm>
              <a:off x="460375" y="14906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10" name="Rectangle 99"/>
            <p:cNvSpPr>
              <a:spLocks noChangeArrowheads="1"/>
            </p:cNvSpPr>
            <p:nvPr/>
          </p:nvSpPr>
          <p:spPr bwMode="auto">
            <a:xfrm>
              <a:off x="487363" y="16049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11" name="Rectangle 100"/>
            <p:cNvSpPr>
              <a:spLocks noChangeArrowheads="1"/>
            </p:cNvSpPr>
            <p:nvPr/>
          </p:nvSpPr>
          <p:spPr bwMode="auto">
            <a:xfrm>
              <a:off x="514350" y="17192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12" name="Rectangle 101"/>
            <p:cNvSpPr>
              <a:spLocks noChangeArrowheads="1"/>
            </p:cNvSpPr>
            <p:nvPr/>
          </p:nvSpPr>
          <p:spPr bwMode="auto">
            <a:xfrm>
              <a:off x="541338" y="18335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13" name="Rectangle 102"/>
            <p:cNvSpPr>
              <a:spLocks noChangeArrowheads="1"/>
            </p:cNvSpPr>
            <p:nvPr/>
          </p:nvSpPr>
          <p:spPr bwMode="auto">
            <a:xfrm>
              <a:off x="568325" y="19478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14" name="Rectangle 103"/>
            <p:cNvSpPr>
              <a:spLocks noChangeArrowheads="1"/>
            </p:cNvSpPr>
            <p:nvPr/>
          </p:nvSpPr>
          <p:spPr bwMode="auto">
            <a:xfrm>
              <a:off x="595313" y="20621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15" name="Rectangle 104"/>
            <p:cNvSpPr>
              <a:spLocks noChangeArrowheads="1"/>
            </p:cNvSpPr>
            <p:nvPr/>
          </p:nvSpPr>
          <p:spPr bwMode="auto">
            <a:xfrm>
              <a:off x="622300" y="21764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16" name="Rectangle 105"/>
            <p:cNvSpPr>
              <a:spLocks noChangeArrowheads="1"/>
            </p:cNvSpPr>
            <p:nvPr/>
          </p:nvSpPr>
          <p:spPr bwMode="auto">
            <a:xfrm>
              <a:off x="649288" y="22907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17" name="Rectangle 106"/>
            <p:cNvSpPr>
              <a:spLocks noChangeArrowheads="1"/>
            </p:cNvSpPr>
            <p:nvPr/>
          </p:nvSpPr>
          <p:spPr bwMode="auto">
            <a:xfrm>
              <a:off x="676275" y="24050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18" name="Rectangle 107"/>
            <p:cNvSpPr>
              <a:spLocks noChangeArrowheads="1"/>
            </p:cNvSpPr>
            <p:nvPr/>
          </p:nvSpPr>
          <p:spPr bwMode="auto">
            <a:xfrm>
              <a:off x="703263" y="25193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19" name="Rectangle 108"/>
            <p:cNvSpPr>
              <a:spLocks noChangeArrowheads="1"/>
            </p:cNvSpPr>
            <p:nvPr/>
          </p:nvSpPr>
          <p:spPr bwMode="auto">
            <a:xfrm>
              <a:off x="730250" y="26336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0" name="Rectangle 109"/>
            <p:cNvSpPr>
              <a:spLocks noChangeArrowheads="1"/>
            </p:cNvSpPr>
            <p:nvPr/>
          </p:nvSpPr>
          <p:spPr bwMode="auto">
            <a:xfrm>
              <a:off x="757238" y="27479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1" name="Rectangle 110"/>
            <p:cNvSpPr>
              <a:spLocks noChangeArrowheads="1"/>
            </p:cNvSpPr>
            <p:nvPr/>
          </p:nvSpPr>
          <p:spPr bwMode="auto">
            <a:xfrm>
              <a:off x="784225" y="28622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2" name="Rectangle 111"/>
            <p:cNvSpPr>
              <a:spLocks noChangeArrowheads="1"/>
            </p:cNvSpPr>
            <p:nvPr/>
          </p:nvSpPr>
          <p:spPr bwMode="auto">
            <a:xfrm>
              <a:off x="811213" y="29765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3" name="Rectangle 112"/>
            <p:cNvSpPr>
              <a:spLocks noChangeArrowheads="1"/>
            </p:cNvSpPr>
            <p:nvPr/>
          </p:nvSpPr>
          <p:spPr bwMode="auto">
            <a:xfrm>
              <a:off x="838200" y="30908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4" name="Rectangle 113"/>
            <p:cNvSpPr>
              <a:spLocks noChangeArrowheads="1"/>
            </p:cNvSpPr>
            <p:nvPr/>
          </p:nvSpPr>
          <p:spPr bwMode="auto">
            <a:xfrm>
              <a:off x="865188" y="32051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5" name="Rectangle 114"/>
            <p:cNvSpPr>
              <a:spLocks noChangeArrowheads="1"/>
            </p:cNvSpPr>
            <p:nvPr/>
          </p:nvSpPr>
          <p:spPr bwMode="auto">
            <a:xfrm>
              <a:off x="892175" y="33194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6" name="Rectangle 115"/>
            <p:cNvSpPr>
              <a:spLocks noChangeArrowheads="1"/>
            </p:cNvSpPr>
            <p:nvPr/>
          </p:nvSpPr>
          <p:spPr bwMode="auto">
            <a:xfrm>
              <a:off x="919163" y="34337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7" name="Rectangle 116"/>
            <p:cNvSpPr>
              <a:spLocks noChangeArrowheads="1"/>
            </p:cNvSpPr>
            <p:nvPr/>
          </p:nvSpPr>
          <p:spPr bwMode="auto">
            <a:xfrm>
              <a:off x="946150" y="35480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8" name="Rectangle 117"/>
            <p:cNvSpPr>
              <a:spLocks noChangeArrowheads="1"/>
            </p:cNvSpPr>
            <p:nvPr/>
          </p:nvSpPr>
          <p:spPr bwMode="auto">
            <a:xfrm>
              <a:off x="973138" y="36623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9" name="Rectangle 118"/>
            <p:cNvSpPr>
              <a:spLocks noChangeArrowheads="1"/>
            </p:cNvSpPr>
            <p:nvPr/>
          </p:nvSpPr>
          <p:spPr bwMode="auto">
            <a:xfrm>
              <a:off x="1000125" y="37766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30" name="Rectangle 119"/>
            <p:cNvSpPr>
              <a:spLocks noChangeArrowheads="1"/>
            </p:cNvSpPr>
            <p:nvPr/>
          </p:nvSpPr>
          <p:spPr bwMode="auto">
            <a:xfrm>
              <a:off x="1027113" y="38909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31" name="Rectangle 120"/>
            <p:cNvSpPr>
              <a:spLocks noChangeArrowheads="1"/>
            </p:cNvSpPr>
            <p:nvPr/>
          </p:nvSpPr>
          <p:spPr bwMode="auto">
            <a:xfrm>
              <a:off x="1054100" y="40052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32" name="Rectangle 121"/>
            <p:cNvSpPr>
              <a:spLocks noChangeArrowheads="1"/>
            </p:cNvSpPr>
            <p:nvPr/>
          </p:nvSpPr>
          <p:spPr bwMode="auto">
            <a:xfrm>
              <a:off x="1081088" y="41195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33" name="Rectangle 122"/>
            <p:cNvSpPr>
              <a:spLocks noChangeArrowheads="1"/>
            </p:cNvSpPr>
            <p:nvPr/>
          </p:nvSpPr>
          <p:spPr bwMode="auto">
            <a:xfrm>
              <a:off x="1108075" y="42338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34" name="Rectangle 123"/>
            <p:cNvSpPr>
              <a:spLocks noChangeArrowheads="1"/>
            </p:cNvSpPr>
            <p:nvPr/>
          </p:nvSpPr>
          <p:spPr bwMode="auto">
            <a:xfrm>
              <a:off x="1135063" y="43481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35" name="Rectangle 124"/>
            <p:cNvSpPr>
              <a:spLocks noChangeArrowheads="1"/>
            </p:cNvSpPr>
            <p:nvPr/>
          </p:nvSpPr>
          <p:spPr bwMode="auto">
            <a:xfrm>
              <a:off x="1162050" y="44624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36" name="Rectangle 125"/>
            <p:cNvSpPr>
              <a:spLocks noChangeArrowheads="1"/>
            </p:cNvSpPr>
            <p:nvPr/>
          </p:nvSpPr>
          <p:spPr bwMode="auto">
            <a:xfrm>
              <a:off x="1189038" y="45767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37" name="Rectangle 126"/>
            <p:cNvSpPr>
              <a:spLocks noChangeArrowheads="1"/>
            </p:cNvSpPr>
            <p:nvPr/>
          </p:nvSpPr>
          <p:spPr bwMode="auto">
            <a:xfrm>
              <a:off x="1216025" y="46910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38" name="Rectangle 127"/>
            <p:cNvSpPr>
              <a:spLocks noChangeArrowheads="1"/>
            </p:cNvSpPr>
            <p:nvPr/>
          </p:nvSpPr>
          <p:spPr bwMode="auto">
            <a:xfrm>
              <a:off x="1243013" y="48053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39" name="Rectangle 128"/>
            <p:cNvSpPr>
              <a:spLocks noChangeArrowheads="1"/>
            </p:cNvSpPr>
            <p:nvPr/>
          </p:nvSpPr>
          <p:spPr bwMode="auto">
            <a:xfrm>
              <a:off x="1270000" y="49196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40" name="Rectangle 129"/>
            <p:cNvSpPr>
              <a:spLocks noChangeArrowheads="1"/>
            </p:cNvSpPr>
            <p:nvPr/>
          </p:nvSpPr>
          <p:spPr bwMode="auto">
            <a:xfrm>
              <a:off x="1296988" y="50339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41" name="Rectangle 130"/>
            <p:cNvSpPr>
              <a:spLocks noChangeArrowheads="1"/>
            </p:cNvSpPr>
            <p:nvPr/>
          </p:nvSpPr>
          <p:spPr bwMode="auto">
            <a:xfrm>
              <a:off x="1323975" y="51482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42" name="Rectangle 131"/>
            <p:cNvSpPr>
              <a:spLocks noChangeArrowheads="1"/>
            </p:cNvSpPr>
            <p:nvPr/>
          </p:nvSpPr>
          <p:spPr bwMode="auto">
            <a:xfrm>
              <a:off x="1350963" y="52625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43" name="Rectangle 132"/>
            <p:cNvSpPr>
              <a:spLocks noChangeArrowheads="1"/>
            </p:cNvSpPr>
            <p:nvPr/>
          </p:nvSpPr>
          <p:spPr bwMode="auto">
            <a:xfrm>
              <a:off x="1377950" y="53768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44" name="Rectangle 133"/>
            <p:cNvSpPr>
              <a:spLocks noChangeArrowheads="1"/>
            </p:cNvSpPr>
            <p:nvPr/>
          </p:nvSpPr>
          <p:spPr bwMode="auto">
            <a:xfrm>
              <a:off x="1404938" y="54911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45" name="Rectangle 134"/>
            <p:cNvSpPr>
              <a:spLocks noChangeArrowheads="1"/>
            </p:cNvSpPr>
            <p:nvPr/>
          </p:nvSpPr>
          <p:spPr bwMode="auto">
            <a:xfrm>
              <a:off x="1431925" y="56054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46" name="Rectangle 135"/>
            <p:cNvSpPr>
              <a:spLocks noChangeArrowheads="1"/>
            </p:cNvSpPr>
            <p:nvPr/>
          </p:nvSpPr>
          <p:spPr bwMode="auto">
            <a:xfrm>
              <a:off x="1458913" y="57197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47" name="Rectangle 136"/>
            <p:cNvSpPr>
              <a:spLocks noChangeArrowheads="1"/>
            </p:cNvSpPr>
            <p:nvPr/>
          </p:nvSpPr>
          <p:spPr bwMode="auto">
            <a:xfrm>
              <a:off x="1485900" y="58340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48" name="Rectangle 137"/>
            <p:cNvSpPr>
              <a:spLocks noChangeArrowheads="1"/>
            </p:cNvSpPr>
            <p:nvPr/>
          </p:nvSpPr>
          <p:spPr bwMode="auto">
            <a:xfrm>
              <a:off x="1512888" y="59483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49" name="Rectangle 138"/>
            <p:cNvSpPr>
              <a:spLocks noChangeArrowheads="1"/>
            </p:cNvSpPr>
            <p:nvPr/>
          </p:nvSpPr>
          <p:spPr bwMode="auto">
            <a:xfrm>
              <a:off x="1539875" y="60626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50" name="Rectangle 139"/>
            <p:cNvSpPr>
              <a:spLocks noChangeArrowheads="1"/>
            </p:cNvSpPr>
            <p:nvPr/>
          </p:nvSpPr>
          <p:spPr bwMode="auto">
            <a:xfrm>
              <a:off x="1566863" y="61769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51" name="Rectangle 140"/>
            <p:cNvSpPr>
              <a:spLocks noChangeArrowheads="1"/>
            </p:cNvSpPr>
            <p:nvPr/>
          </p:nvSpPr>
          <p:spPr bwMode="auto">
            <a:xfrm>
              <a:off x="1593850" y="62912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52" name="Rectangle 141"/>
            <p:cNvSpPr>
              <a:spLocks noChangeArrowheads="1"/>
            </p:cNvSpPr>
            <p:nvPr/>
          </p:nvSpPr>
          <p:spPr bwMode="auto">
            <a:xfrm>
              <a:off x="1620838" y="6405563"/>
              <a:ext cx="449262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53" name="Rectangle 142"/>
            <p:cNvSpPr>
              <a:spLocks noChangeArrowheads="1"/>
            </p:cNvSpPr>
            <p:nvPr/>
          </p:nvSpPr>
          <p:spPr bwMode="auto">
            <a:xfrm>
              <a:off x="1647825" y="6519863"/>
              <a:ext cx="449263" cy="798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</p:grpSp>
      <p:pic>
        <p:nvPicPr>
          <p:cNvPr id="54" name="Picture 144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5363" y="3200400"/>
            <a:ext cx="1808183" cy="146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145"/>
          <p:cNvSpPr>
            <a:spLocks noChangeArrowheads="1"/>
          </p:cNvSpPr>
          <p:nvPr/>
        </p:nvSpPr>
        <p:spPr bwMode="auto">
          <a:xfrm>
            <a:off x="6943725" y="3462117"/>
            <a:ext cx="148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 anchor="ctr">
            <a:spAutoFit/>
          </a:bodyPr>
          <a:lstStyle/>
          <a:p>
            <a:r>
              <a:rPr lang="de-DE" sz="2000" dirty="0"/>
              <a:t>50 </a:t>
            </a:r>
            <a:r>
              <a:rPr lang="de-DE" sz="2000" dirty="0" err="1"/>
              <a:t>pages</a:t>
            </a:r>
            <a:r>
              <a:rPr lang="de-DE" sz="2000" dirty="0"/>
              <a:t> per </a:t>
            </a:r>
            <a:r>
              <a:rPr lang="de-DE" sz="2000" dirty="0" err="1"/>
              <a:t>minute</a:t>
            </a:r>
            <a:endParaRPr lang="de-DE" sz="2000" dirty="0"/>
          </a:p>
        </p:txBody>
      </p:sp>
      <p:sp>
        <p:nvSpPr>
          <p:cNvPr id="56" name="Rectangle 146"/>
          <p:cNvSpPr>
            <a:spLocks noChangeArrowheads="1"/>
          </p:cNvSpPr>
          <p:nvPr/>
        </p:nvSpPr>
        <p:spPr bwMode="auto">
          <a:xfrm rot="4649823">
            <a:off x="-838200" y="4347943"/>
            <a:ext cx="29860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 anchor="ctr">
            <a:spAutoFit/>
          </a:bodyPr>
          <a:lstStyle/>
          <a:p>
            <a:r>
              <a:rPr lang="de-DE" sz="2800"/>
              <a:t>Huge print job</a:t>
            </a:r>
          </a:p>
        </p:txBody>
      </p:sp>
      <p:sp>
        <p:nvSpPr>
          <p:cNvPr id="58" name="Rectangle 149"/>
          <p:cNvSpPr>
            <a:spLocks noChangeArrowheads="1"/>
          </p:cNvSpPr>
          <p:nvPr/>
        </p:nvSpPr>
        <p:spPr bwMode="auto">
          <a:xfrm>
            <a:off x="7131050" y="5449667"/>
            <a:ext cx="148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 anchor="ctr">
            <a:spAutoFit/>
          </a:bodyPr>
          <a:lstStyle/>
          <a:p>
            <a:r>
              <a:rPr lang="de-DE" sz="2000"/>
              <a:t>50 pages per minute</a:t>
            </a:r>
          </a:p>
        </p:txBody>
      </p:sp>
      <p:sp>
        <p:nvSpPr>
          <p:cNvPr id="59" name="AutoShape 150"/>
          <p:cNvSpPr>
            <a:spLocks/>
          </p:cNvSpPr>
          <p:nvPr/>
        </p:nvSpPr>
        <p:spPr bwMode="auto">
          <a:xfrm rot="20805540">
            <a:off x="1244352" y="1766990"/>
            <a:ext cx="389855" cy="953927"/>
          </a:xfrm>
          <a:prstGeom prst="rightBrace">
            <a:avLst>
              <a:gd name="adj1" fmla="val 20391"/>
              <a:gd name="adj2" fmla="val 48083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60" name="Line 151"/>
          <p:cNvSpPr>
            <a:spLocks noChangeShapeType="1"/>
          </p:cNvSpPr>
          <p:nvPr/>
        </p:nvSpPr>
        <p:spPr bwMode="auto">
          <a:xfrm>
            <a:off x="1733779" y="2151073"/>
            <a:ext cx="2874962" cy="14287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61" name="Rectangle 152"/>
          <p:cNvSpPr>
            <a:spLocks noChangeArrowheads="1"/>
          </p:cNvSpPr>
          <p:nvPr/>
        </p:nvSpPr>
        <p:spPr bwMode="auto">
          <a:xfrm>
            <a:off x="2264004" y="1795473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 anchor="ctr">
            <a:spAutoFit/>
          </a:bodyPr>
          <a:lstStyle/>
          <a:p>
            <a:r>
              <a:rPr lang="de-DE" sz="2000">
                <a:solidFill>
                  <a:schemeClr val="hlink"/>
                </a:solidFill>
              </a:rPr>
              <a:t>24 %</a:t>
            </a:r>
          </a:p>
        </p:txBody>
      </p:sp>
      <p:sp>
        <p:nvSpPr>
          <p:cNvPr id="62" name="AutoShape 153"/>
          <p:cNvSpPr>
            <a:spLocks/>
          </p:cNvSpPr>
          <p:nvPr/>
        </p:nvSpPr>
        <p:spPr bwMode="auto">
          <a:xfrm rot="20805540">
            <a:off x="1545001" y="2945440"/>
            <a:ext cx="415330" cy="1525039"/>
          </a:xfrm>
          <a:prstGeom prst="rightBrace">
            <a:avLst>
              <a:gd name="adj1" fmla="val 30599"/>
              <a:gd name="adj2" fmla="val 48083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63" name="Line 154"/>
          <p:cNvSpPr>
            <a:spLocks noChangeShapeType="1"/>
          </p:cNvSpPr>
          <p:nvPr/>
        </p:nvSpPr>
        <p:spPr bwMode="auto">
          <a:xfrm>
            <a:off x="2071688" y="3611565"/>
            <a:ext cx="2511425" cy="349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64" name="Rectangle 155"/>
          <p:cNvSpPr>
            <a:spLocks noChangeArrowheads="1"/>
          </p:cNvSpPr>
          <p:nvPr/>
        </p:nvSpPr>
        <p:spPr bwMode="auto">
          <a:xfrm>
            <a:off x="2601913" y="3155952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 anchor="ctr">
            <a:spAutoFit/>
          </a:bodyPr>
          <a:lstStyle/>
          <a:p>
            <a:r>
              <a:rPr lang="de-DE" sz="2000">
                <a:solidFill>
                  <a:schemeClr val="hlink"/>
                </a:solidFill>
              </a:rPr>
              <a:t>38 %</a:t>
            </a:r>
          </a:p>
        </p:txBody>
      </p:sp>
      <p:sp>
        <p:nvSpPr>
          <p:cNvPr id="65" name="AutoShape 156"/>
          <p:cNvSpPr>
            <a:spLocks/>
          </p:cNvSpPr>
          <p:nvPr/>
        </p:nvSpPr>
        <p:spPr bwMode="auto">
          <a:xfrm rot="20805540">
            <a:off x="1994293" y="4628767"/>
            <a:ext cx="503399" cy="1848418"/>
          </a:xfrm>
          <a:prstGeom prst="rightBrace">
            <a:avLst>
              <a:gd name="adj1" fmla="val 30599"/>
              <a:gd name="adj2" fmla="val 48083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66" name="Line 157"/>
          <p:cNvSpPr>
            <a:spLocks noChangeShapeType="1"/>
          </p:cNvSpPr>
          <p:nvPr/>
        </p:nvSpPr>
        <p:spPr bwMode="auto">
          <a:xfrm>
            <a:off x="2593977" y="5450794"/>
            <a:ext cx="2149475" cy="635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67" name="Rectangle 158"/>
          <p:cNvSpPr>
            <a:spLocks noChangeArrowheads="1"/>
          </p:cNvSpPr>
          <p:nvPr/>
        </p:nvSpPr>
        <p:spPr bwMode="auto">
          <a:xfrm>
            <a:off x="3124202" y="4995181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 anchor="ctr">
            <a:spAutoFit/>
          </a:bodyPr>
          <a:lstStyle/>
          <a:p>
            <a:r>
              <a:rPr lang="de-DE" sz="2000">
                <a:solidFill>
                  <a:schemeClr val="hlink"/>
                </a:solidFill>
              </a:rPr>
              <a:t>38 %</a:t>
            </a:r>
          </a:p>
        </p:txBody>
      </p:sp>
      <p:pic>
        <p:nvPicPr>
          <p:cNvPr id="69" name="Picture 144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4851" y="4996586"/>
            <a:ext cx="1808183" cy="146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450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Arial Black" pitchFamily="34" charset="0"/>
              </a:rPr>
              <a:t>Distributed Printing</a:t>
            </a:r>
            <a:endParaRPr lang="de-DE" sz="1400" dirty="0">
              <a:solidFill>
                <a:schemeClr val="accent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Store private </a:t>
            </a:r>
            <a:r>
              <a:rPr lang="de-DE" dirty="0" err="1" smtClean="0"/>
              <a:t>jobs</a:t>
            </a:r>
            <a:r>
              <a:rPr lang="de-DE" dirty="0" smtClean="0"/>
              <a:t> on </a:t>
            </a:r>
            <a:r>
              <a:rPr lang="de-DE" dirty="0" err="1" smtClean="0"/>
              <a:t>printer</a:t>
            </a:r>
            <a:r>
              <a:rPr lang="de-DE" dirty="0" smtClean="0"/>
              <a:t> HDD</a:t>
            </a:r>
            <a:endParaRPr lang="de-DE" dirty="0"/>
          </a:p>
        </p:txBody>
      </p:sp>
      <p:sp>
        <p:nvSpPr>
          <p:cNvPr id="9" name="AutoShape 22"/>
          <p:cNvSpPr>
            <a:spLocks noChangeArrowheads="1"/>
          </p:cNvSpPr>
          <p:nvPr/>
        </p:nvSpPr>
        <p:spPr bwMode="auto">
          <a:xfrm>
            <a:off x="1360484" y="3131466"/>
            <a:ext cx="2867025" cy="1368425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Line 23"/>
          <p:cNvSpPr>
            <a:spLocks noChangeShapeType="1"/>
          </p:cNvSpPr>
          <p:nvPr/>
        </p:nvSpPr>
        <p:spPr bwMode="auto">
          <a:xfrm flipV="1">
            <a:off x="844546" y="3779166"/>
            <a:ext cx="3835400" cy="50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>
            <a:off x="848174" y="3048010"/>
            <a:ext cx="0" cy="787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803521" y="2672679"/>
            <a:ext cx="72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ELP</a:t>
            </a: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1600196" y="3474366"/>
            <a:ext cx="647700" cy="685800"/>
          </a:xfrm>
          <a:prstGeom prst="rect">
            <a:avLst/>
          </a:prstGeom>
          <a:solidFill>
            <a:srgbClr val="77B3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2463796" y="3474366"/>
            <a:ext cx="647700" cy="685800"/>
          </a:xfrm>
          <a:prstGeom prst="rect">
            <a:avLst/>
          </a:prstGeom>
          <a:solidFill>
            <a:srgbClr val="E519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3390896" y="3461666"/>
            <a:ext cx="647700" cy="685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7" name="Picture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3977" y="2693090"/>
            <a:ext cx="1960562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20"/>
          <p:cNvSpPr>
            <a:spLocks noChangeShapeType="1"/>
          </p:cNvSpPr>
          <p:nvPr/>
        </p:nvSpPr>
        <p:spPr bwMode="auto">
          <a:xfrm flipH="1">
            <a:off x="6270170" y="2405743"/>
            <a:ext cx="457200" cy="70757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749143" y="1904551"/>
            <a:ext cx="221002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</a:rPr>
              <a:t>User pulls his</a:t>
            </a:r>
          </a:p>
          <a:p>
            <a:pPr eaLnBrk="1" hangingPunct="1"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</a:rPr>
              <a:t>documents from the printer </a:t>
            </a:r>
            <a:r>
              <a:rPr lang="en-US" sz="1800" dirty="0" err="1">
                <a:solidFill>
                  <a:srgbClr val="000000"/>
                </a:solidFill>
              </a:rPr>
              <a:t>harddisk</a:t>
            </a:r>
            <a:r>
              <a:rPr lang="en-US" sz="1800" dirty="0">
                <a:solidFill>
                  <a:srgbClr val="000000"/>
                </a:solidFill>
              </a:rPr>
              <a:t> with his pin number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79388" y="4704448"/>
            <a:ext cx="16557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</a:rPr>
              <a:t>Any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Application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on any </a:t>
            </a:r>
          </a:p>
          <a:p>
            <a:pPr eaLnBrk="1" hangingPunct="1"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</a:rPr>
              <a:t>System (Host)</a:t>
            </a:r>
          </a:p>
        </p:txBody>
      </p:sp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1875972" y="4692655"/>
            <a:ext cx="29845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3525" indent="-263525" eaLnBrk="1" hangingPunct="1">
              <a:spcBef>
                <a:spcPct val="0"/>
              </a:spcBef>
              <a:buFontTx/>
              <a:buAutoNum type="arabicPeriod"/>
            </a:pPr>
            <a:r>
              <a:rPr lang="en-US" sz="1800" dirty="0">
                <a:solidFill>
                  <a:srgbClr val="0071B5"/>
                </a:solidFill>
              </a:rPr>
              <a:t>Gets User Name</a:t>
            </a:r>
          </a:p>
          <a:p>
            <a:pPr marL="263525" indent="-263525" eaLnBrk="1" hangingPunct="1">
              <a:spcBef>
                <a:spcPct val="0"/>
              </a:spcBef>
              <a:buFontTx/>
              <a:buAutoNum type="arabicPeriod"/>
            </a:pPr>
            <a:r>
              <a:rPr lang="en-US" sz="1800" dirty="0">
                <a:solidFill>
                  <a:srgbClr val="E51909"/>
                </a:solidFill>
              </a:rPr>
              <a:t>Gets User PIN from ELP Database</a:t>
            </a:r>
          </a:p>
          <a:p>
            <a:pPr marL="263525" indent="-263525" eaLnBrk="1" hangingPunct="1">
              <a:spcBef>
                <a:spcPct val="0"/>
              </a:spcBef>
              <a:buFontTx/>
              <a:buAutoNum type="arabicPeriod"/>
            </a:pPr>
            <a:r>
              <a:rPr lang="en-US" sz="1800" dirty="0">
                <a:solidFill>
                  <a:srgbClr val="000000"/>
                </a:solidFill>
              </a:rPr>
              <a:t>Inserts the private PIN command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5540829" y="5072294"/>
            <a:ext cx="355963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Question:</a:t>
            </a:r>
          </a:p>
          <a:p>
            <a:pPr eaLnBrk="1" hangingPunct="1">
              <a:spcBef>
                <a:spcPct val="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Why just only user-sorted? </a:t>
            </a:r>
          </a:p>
          <a:p>
            <a:pPr eaLnBrk="1" hangingPunct="1">
              <a:spcBef>
                <a:spcPct val="0"/>
              </a:spcBef>
            </a:pP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Tour numbers? Region codes? Any other criteria which can be found in the data stream...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7" name="Picture 42" descr="per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10" y="2298065"/>
            <a:ext cx="609600" cy="596900"/>
          </a:xfrm>
          <a:prstGeom prst="rect">
            <a:avLst/>
          </a:prstGeom>
          <a:noFill/>
        </p:spPr>
      </p:pic>
      <p:pic>
        <p:nvPicPr>
          <p:cNvPr id="28" name="Picture 43" descr="pc-ohne beschriftu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973" y="2307590"/>
            <a:ext cx="685800" cy="638175"/>
          </a:xfrm>
          <a:prstGeom prst="rect">
            <a:avLst/>
          </a:prstGeom>
          <a:noFill/>
        </p:spPr>
      </p:pic>
      <p:sp>
        <p:nvSpPr>
          <p:cNvPr id="20" name="Rectangle 450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Arial Black" pitchFamily="34" charset="0"/>
              </a:rPr>
              <a:t>Distributed Printing</a:t>
            </a:r>
            <a:endParaRPr lang="de-DE" sz="1400" dirty="0">
              <a:solidFill>
                <a:schemeClr val="accent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2.77778E-7 -0.24144 " pathEditMode="relative" ptsTypes="AA"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24144 L -2.77778E-7 3.7037E-7 " pathEditMode="relative" ptsTypes="AA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21" grpId="0"/>
      <p:bldP spid="2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err="1" smtClean="0">
                <a:solidFill>
                  <a:srgbClr val="FFFF00"/>
                </a:solidFill>
              </a:rPr>
              <a:t>Advanced</a:t>
            </a:r>
            <a:r>
              <a:rPr lang="de-DE" sz="3200" dirty="0" smtClean="0">
                <a:solidFill>
                  <a:srgbClr val="FFFF00"/>
                </a:solidFill>
              </a:rPr>
              <a:t> Features: Reporting </a:t>
            </a:r>
            <a:r>
              <a:rPr lang="de-DE" sz="3200" dirty="0" err="1" smtClean="0">
                <a:solidFill>
                  <a:srgbClr val="FFFF00"/>
                </a:solidFill>
              </a:rPr>
              <a:t>and</a:t>
            </a:r>
            <a:r>
              <a:rPr lang="de-DE" sz="3200" dirty="0" smtClean="0">
                <a:solidFill>
                  <a:srgbClr val="FFFF00"/>
                </a:solidFill>
              </a:rPr>
              <a:t> Accounting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Reporting </a:t>
            </a:r>
            <a:r>
              <a:rPr lang="de-DE" dirty="0" err="1" smtClean="0"/>
              <a:t>and</a:t>
            </a:r>
            <a:r>
              <a:rPr lang="de-DE" dirty="0" smtClean="0"/>
              <a:t> Accounting „</a:t>
            </a:r>
            <a:r>
              <a:rPr lang="de-DE" dirty="0" err="1" smtClean="0"/>
              <a:t>light</a:t>
            </a:r>
            <a:r>
              <a:rPr lang="de-DE" dirty="0" smtClean="0"/>
              <a:t>“</a:t>
            </a:r>
            <a:endParaRPr lang="de-DE" dirty="0"/>
          </a:p>
        </p:txBody>
      </p:sp>
      <p:graphicFrame>
        <p:nvGraphicFramePr>
          <p:cNvPr id="3" name="Object 53"/>
          <p:cNvGraphicFramePr>
            <a:graphicFrameLocks noGrp="1" noChangeAspect="1"/>
          </p:cNvGraphicFramePr>
          <p:nvPr/>
        </p:nvGraphicFramePr>
        <p:xfrm>
          <a:off x="352425" y="4826692"/>
          <a:ext cx="7077075" cy="1536700"/>
        </p:xfrm>
        <a:graphic>
          <a:graphicData uri="http://schemas.openxmlformats.org/presentationml/2006/ole">
            <p:oleObj spid="_x0000_s252930" name="Bitmap" r:id="rId3" imgW="8923810" imgH="1666667" progId="PBrush">
              <p:embed/>
            </p:oleObj>
          </a:graphicData>
        </a:graphic>
      </p:graphicFrame>
      <p:pic>
        <p:nvPicPr>
          <p:cNvPr id="4" name="Picture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8563" y="2050874"/>
            <a:ext cx="3547608" cy="161376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5" name="Rectangle 64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Reporting &amp; Accounting</a:t>
            </a:r>
            <a:endParaRPr lang="de-DE" sz="14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6" name="Rectangle 65"/>
          <p:cNvSpPr>
            <a:spLocks noChangeArrowheads="1"/>
          </p:cNvSpPr>
          <p:nvPr/>
        </p:nvSpPr>
        <p:spPr bwMode="auto">
          <a:xfrm>
            <a:off x="2068513" y="2799454"/>
            <a:ext cx="1958975" cy="1460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" name="Text Box 66"/>
          <p:cNvSpPr txBox="1">
            <a:spLocks noChangeArrowheads="1"/>
          </p:cNvSpPr>
          <p:nvPr/>
        </p:nvSpPr>
        <p:spPr bwMode="gray">
          <a:xfrm>
            <a:off x="5577559" y="1721091"/>
            <a:ext cx="29098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ts val="2200"/>
              </a:lnSpc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 dirty="0">
                <a:solidFill>
                  <a:srgbClr val="FFC000"/>
                </a:solidFill>
              </a:rPr>
              <a:t>Project Accounting</a:t>
            </a:r>
          </a:p>
        </p:txBody>
      </p:sp>
      <p:sp>
        <p:nvSpPr>
          <p:cNvPr id="8" name="Text Box 62"/>
          <p:cNvSpPr txBox="1">
            <a:spLocks noChangeArrowheads="1"/>
          </p:cNvSpPr>
          <p:nvPr/>
        </p:nvSpPr>
        <p:spPr bwMode="gray">
          <a:xfrm>
            <a:off x="2063750" y="3004242"/>
            <a:ext cx="19494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 dirty="0">
                <a:solidFill>
                  <a:srgbClr val="000000"/>
                </a:solidFill>
              </a:rPr>
              <a:t>ELP - VM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Variables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Management</a:t>
            </a:r>
          </a:p>
        </p:txBody>
      </p:sp>
      <p:sp>
        <p:nvSpPr>
          <p:cNvPr id="9" name="Line 67"/>
          <p:cNvSpPr>
            <a:spLocks noChangeShapeType="1"/>
          </p:cNvSpPr>
          <p:nvPr/>
        </p:nvSpPr>
        <p:spPr bwMode="auto">
          <a:xfrm flipV="1">
            <a:off x="4086225" y="2823267"/>
            <a:ext cx="830263" cy="26035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triangle" w="med" len="med"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0" name="Text Box 68"/>
          <p:cNvSpPr txBox="1">
            <a:spLocks noChangeArrowheads="1"/>
          </p:cNvSpPr>
          <p:nvPr/>
        </p:nvSpPr>
        <p:spPr bwMode="gray">
          <a:xfrm>
            <a:off x="300038" y="1888314"/>
            <a:ext cx="1639887" cy="122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2200"/>
              </a:lnSpc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 dirty="0">
                <a:solidFill>
                  <a:srgbClr val="FFC000"/>
                </a:solidFill>
              </a:rPr>
              <a:t>Windows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Spooler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 smtClean="0">
                <a:solidFill>
                  <a:srgbClr val="FFC000"/>
                </a:solidFill>
              </a:rPr>
              <a:t>UNIX</a:t>
            </a:r>
            <a:r>
              <a:rPr lang="en-US" sz="1600" b="1" dirty="0">
                <a:solidFill>
                  <a:srgbClr val="FF0000"/>
                </a:solidFill>
              </a:rPr>
              <a:t/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Command line</a:t>
            </a:r>
          </a:p>
        </p:txBody>
      </p:sp>
      <p:sp>
        <p:nvSpPr>
          <p:cNvPr id="11" name="Line 69"/>
          <p:cNvSpPr>
            <a:spLocks noChangeShapeType="1"/>
          </p:cNvSpPr>
          <p:nvPr/>
        </p:nvSpPr>
        <p:spPr bwMode="auto">
          <a:xfrm>
            <a:off x="1452563" y="2574029"/>
            <a:ext cx="593725" cy="415925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2" name="Line 70"/>
          <p:cNvSpPr>
            <a:spLocks noChangeShapeType="1"/>
          </p:cNvSpPr>
          <p:nvPr/>
        </p:nvSpPr>
        <p:spPr bwMode="auto">
          <a:xfrm>
            <a:off x="3035300" y="4250429"/>
            <a:ext cx="11113" cy="593725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3" name="Text Box 71"/>
          <p:cNvSpPr txBox="1">
            <a:spLocks noChangeArrowheads="1"/>
          </p:cNvSpPr>
          <p:nvPr/>
        </p:nvSpPr>
        <p:spPr bwMode="gray">
          <a:xfrm>
            <a:off x="2415271" y="1722682"/>
            <a:ext cx="172402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2200"/>
              </a:lnSpc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 dirty="0">
                <a:solidFill>
                  <a:srgbClr val="FFC000"/>
                </a:solidFill>
              </a:rPr>
              <a:t>Data stream</a:t>
            </a:r>
            <a:br>
              <a:rPr lang="en-US" sz="2000" dirty="0">
                <a:solidFill>
                  <a:srgbClr val="FFC000"/>
                </a:solidFill>
              </a:rPr>
            </a:br>
            <a:r>
              <a:rPr lang="en-US" sz="2000" dirty="0">
                <a:solidFill>
                  <a:srgbClr val="FFC000"/>
                </a:solidFill>
              </a:rPr>
              <a:t>analyses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14" name="Line 72"/>
          <p:cNvSpPr>
            <a:spLocks noChangeShapeType="1"/>
          </p:cNvSpPr>
          <p:nvPr/>
        </p:nvSpPr>
        <p:spPr bwMode="auto">
          <a:xfrm flipH="1">
            <a:off x="2997199" y="2351314"/>
            <a:ext cx="18143" cy="405278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5" name="Text Box 74"/>
          <p:cNvSpPr txBox="1">
            <a:spLocks noChangeArrowheads="1"/>
          </p:cNvSpPr>
          <p:nvPr/>
        </p:nvSpPr>
        <p:spPr bwMode="gray">
          <a:xfrm>
            <a:off x="207963" y="4387636"/>
            <a:ext cx="17240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2200"/>
              </a:lnSpc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 dirty="0">
                <a:solidFill>
                  <a:srgbClr val="FFC000"/>
                </a:solidFill>
              </a:rPr>
              <a:t>Data Base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16" name="Line 75"/>
          <p:cNvSpPr>
            <a:spLocks noChangeShapeType="1"/>
          </p:cNvSpPr>
          <p:nvPr/>
        </p:nvSpPr>
        <p:spPr bwMode="auto">
          <a:xfrm flipV="1">
            <a:off x="1169988" y="4075804"/>
            <a:ext cx="866775" cy="306388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7" name="Text Box 76"/>
          <p:cNvSpPr txBox="1">
            <a:spLocks noChangeArrowheads="1"/>
          </p:cNvSpPr>
          <p:nvPr/>
        </p:nvSpPr>
        <p:spPr bwMode="gray">
          <a:xfrm>
            <a:off x="4819650" y="3783704"/>
            <a:ext cx="264953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2200"/>
              </a:lnSpc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 dirty="0">
                <a:solidFill>
                  <a:srgbClr val="FFC000"/>
                </a:solidFill>
              </a:rPr>
              <a:t>From external</a:t>
            </a:r>
          </a:p>
          <a:p>
            <a:pPr>
              <a:lnSpc>
                <a:spcPts val="2200"/>
              </a:lnSpc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600" b="1" dirty="0">
                <a:solidFill>
                  <a:schemeClr val="tx2"/>
                </a:solidFill>
              </a:rPr>
              <a:t>Variable files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any Software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8" name="Line 77"/>
          <p:cNvSpPr>
            <a:spLocks noChangeShapeType="1"/>
          </p:cNvSpPr>
          <p:nvPr/>
        </p:nvSpPr>
        <p:spPr bwMode="auto">
          <a:xfrm flipH="1" flipV="1">
            <a:off x="4070350" y="3875779"/>
            <a:ext cx="725488" cy="8255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9" name="Text Box 78"/>
          <p:cNvSpPr txBox="1">
            <a:spLocks noChangeArrowheads="1"/>
          </p:cNvSpPr>
          <p:nvPr/>
        </p:nvSpPr>
        <p:spPr bwMode="gray">
          <a:xfrm>
            <a:off x="7478713" y="4794942"/>
            <a:ext cx="1665287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2200"/>
              </a:lnSpc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>
                <a:solidFill>
                  <a:schemeClr val="tx2"/>
                </a:solidFill>
              </a:rPr>
              <a:t>File formats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DBase or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CSV</a:t>
            </a:r>
          </a:p>
        </p:txBody>
      </p:sp>
      <p:sp>
        <p:nvSpPr>
          <p:cNvPr id="20" name="Text Box 79"/>
          <p:cNvSpPr txBox="1">
            <a:spLocks noChangeArrowheads="1"/>
          </p:cNvSpPr>
          <p:nvPr/>
        </p:nvSpPr>
        <p:spPr bwMode="gray">
          <a:xfrm>
            <a:off x="0" y="3432867"/>
            <a:ext cx="172402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2200"/>
              </a:lnSpc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 dirty="0">
                <a:solidFill>
                  <a:srgbClr val="FFC000"/>
                </a:solidFill>
              </a:rPr>
              <a:t>Active Directory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21" name="Line 80"/>
          <p:cNvSpPr>
            <a:spLocks noChangeShapeType="1"/>
          </p:cNvSpPr>
          <p:nvPr/>
        </p:nvSpPr>
        <p:spPr bwMode="auto">
          <a:xfrm flipV="1">
            <a:off x="962025" y="3507479"/>
            <a:ext cx="982663" cy="14605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 animBg="1"/>
      <p:bldP spid="12" grpId="0" animBg="1"/>
      <p:bldP spid="15" grpId="0"/>
      <p:bldP spid="16" grpId="0" animBg="1"/>
      <p:bldP spid="17" grpId="0"/>
      <p:bldP spid="18" grpId="0" animBg="1"/>
      <p:bldP spid="19" grpId="0"/>
      <p:bldP spid="20" grpId="0"/>
      <p:bldP spid="2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723" y="1881689"/>
            <a:ext cx="3967831" cy="394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Reporting </a:t>
            </a:r>
            <a:r>
              <a:rPr lang="de-DE" dirty="0" err="1" smtClean="0"/>
              <a:t>and</a:t>
            </a:r>
            <a:r>
              <a:rPr lang="de-DE" dirty="0" smtClean="0"/>
              <a:t> Accounting „</a:t>
            </a:r>
            <a:r>
              <a:rPr lang="de-DE" dirty="0" err="1" smtClean="0"/>
              <a:t>light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3" name="Rectangle 64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Reporting &amp; Accounting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36423" y="3935665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276616" y="4256318"/>
            <a:ext cx="664029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/>
          <a:srcRect r="20293"/>
          <a:stretch>
            <a:fillRect/>
          </a:stretch>
        </p:blipFill>
        <p:spPr bwMode="auto">
          <a:xfrm>
            <a:off x="3395221" y="5333098"/>
            <a:ext cx="5563721" cy="130333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837205" y="5879426"/>
            <a:ext cx="1323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de-DE" sz="1600" dirty="0"/>
              <a:t>Report </a:t>
            </a:r>
            <a:r>
              <a:rPr lang="de-DE" sz="1600" dirty="0" err="1"/>
              <a:t>file</a:t>
            </a:r>
            <a:r>
              <a:rPr lang="de-DE" sz="1600" dirty="0"/>
              <a:t>: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880434" y="3829075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918432" y="4656388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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158359" y="4963888"/>
            <a:ext cx="685800" cy="5878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200891" y="2558153"/>
            <a:ext cx="3409710" cy="192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702" tIns="46351" rIns="92702" bIns="46351">
            <a:spAutoFit/>
          </a:bodyPr>
          <a:lstStyle/>
          <a:p>
            <a:r>
              <a:rPr lang="de-DE" sz="1800" dirty="0" err="1" smtClean="0"/>
              <a:t>Each</a:t>
            </a:r>
            <a:r>
              <a:rPr lang="de-DE" sz="1800" dirty="0" smtClean="0"/>
              <a:t> </a:t>
            </a:r>
            <a:r>
              <a:rPr lang="de-DE" sz="1800" dirty="0" err="1" smtClean="0"/>
              <a:t>job</a:t>
            </a:r>
            <a:r>
              <a:rPr lang="de-DE" sz="1800" dirty="0" smtClean="0"/>
              <a:t> </a:t>
            </a:r>
            <a:r>
              <a:rPr lang="de-DE" sz="1800" dirty="0" err="1" smtClean="0"/>
              <a:t>generates</a:t>
            </a:r>
            <a:r>
              <a:rPr lang="de-DE" sz="1800" dirty="0" smtClean="0"/>
              <a:t> </a:t>
            </a:r>
            <a:r>
              <a:rPr lang="de-DE" sz="1800" dirty="0" err="1" smtClean="0"/>
              <a:t>one</a:t>
            </a:r>
            <a:r>
              <a:rPr lang="de-DE" sz="1800" dirty="0" smtClean="0"/>
              <a:t> </a:t>
            </a:r>
            <a:r>
              <a:rPr lang="de-DE" sz="1800" dirty="0" err="1" smtClean="0"/>
              <a:t>record</a:t>
            </a:r>
            <a:r>
              <a:rPr lang="de-DE" sz="1800" dirty="0" smtClean="0"/>
              <a:t> </a:t>
            </a:r>
            <a:r>
              <a:rPr lang="de-DE" sz="1800" dirty="0" err="1" smtClean="0"/>
              <a:t>into</a:t>
            </a:r>
            <a:r>
              <a:rPr lang="de-DE" sz="1800" dirty="0" smtClean="0"/>
              <a:t> </a:t>
            </a:r>
            <a:r>
              <a:rPr lang="de-DE" sz="1800" dirty="0" err="1" smtClean="0"/>
              <a:t>any</a:t>
            </a:r>
            <a:r>
              <a:rPr lang="de-DE" sz="1800" dirty="0" smtClean="0"/>
              <a:t> </a:t>
            </a:r>
            <a:r>
              <a:rPr lang="de-DE" sz="1800" dirty="0" err="1" smtClean="0"/>
              <a:t>associated</a:t>
            </a:r>
            <a:r>
              <a:rPr lang="de-DE" sz="1800" dirty="0" smtClean="0"/>
              <a:t> </a:t>
            </a:r>
            <a:r>
              <a:rPr lang="de-DE" sz="1800" dirty="0" err="1" smtClean="0"/>
              <a:t>reporting</a:t>
            </a:r>
            <a:r>
              <a:rPr lang="de-DE" sz="1800" dirty="0" smtClean="0"/>
              <a:t> </a:t>
            </a:r>
            <a:r>
              <a:rPr lang="de-DE" sz="1800" dirty="0" err="1" smtClean="0"/>
              <a:t>data</a:t>
            </a:r>
            <a:r>
              <a:rPr lang="de-DE" sz="1800" dirty="0" smtClean="0"/>
              <a:t> </a:t>
            </a:r>
            <a:r>
              <a:rPr lang="de-DE" sz="1800" dirty="0" err="1" smtClean="0"/>
              <a:t>base</a:t>
            </a:r>
            <a:r>
              <a:rPr lang="de-DE" sz="1800" dirty="0" smtClean="0"/>
              <a:t>.</a:t>
            </a:r>
          </a:p>
          <a:p>
            <a:endParaRPr lang="de-DE" sz="1800" dirty="0" smtClean="0"/>
          </a:p>
          <a:p>
            <a:r>
              <a:rPr lang="de-DE" sz="1800" dirty="0" smtClean="0"/>
              <a:t>Every DB </a:t>
            </a:r>
            <a:r>
              <a:rPr lang="de-DE" sz="1800" dirty="0" err="1" smtClean="0"/>
              <a:t>can</a:t>
            </a:r>
            <a:r>
              <a:rPr lang="de-DE" sz="1800" dirty="0" smtClean="0"/>
              <a:t> hold </a:t>
            </a:r>
            <a:r>
              <a:rPr lang="de-DE" sz="1800" dirty="0" err="1" smtClean="0"/>
              <a:t>any</a:t>
            </a:r>
            <a:r>
              <a:rPr lang="de-DE" sz="1800" dirty="0" smtClean="0"/>
              <a:t> </a:t>
            </a:r>
            <a:r>
              <a:rPr lang="de-DE" sz="1800" dirty="0" err="1" smtClean="0"/>
              <a:t>collectible</a:t>
            </a:r>
            <a:r>
              <a:rPr lang="de-DE" sz="1800" dirty="0" smtClean="0"/>
              <a:t> </a:t>
            </a:r>
            <a:r>
              <a:rPr lang="de-DE" sz="1800" dirty="0" err="1" smtClean="0"/>
              <a:t>data</a:t>
            </a:r>
            <a:r>
              <a:rPr lang="de-DE" sz="1800" dirty="0" smtClean="0"/>
              <a:t>.</a:t>
            </a:r>
            <a:endParaRPr 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2" cstate="print"/>
          <a:srcRect b="48714"/>
          <a:stretch>
            <a:fillRect/>
          </a:stretch>
        </p:blipFill>
        <p:spPr bwMode="auto">
          <a:xfrm>
            <a:off x="5649689" y="2061882"/>
            <a:ext cx="3151414" cy="160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tracking</a:t>
            </a:r>
            <a:endParaRPr lang="de-DE" dirty="0"/>
          </a:p>
        </p:txBody>
      </p:sp>
      <p:sp>
        <p:nvSpPr>
          <p:cNvPr id="25600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charset="0"/>
              </a:rPr>
              <a:t>0020701028</a:t>
            </a:r>
            <a:r>
              <a:rPr kumimoji="0" lang="de-DE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60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charset="0"/>
              </a:rPr>
              <a:t>0020701028</a:t>
            </a:r>
            <a:r>
              <a:rPr kumimoji="0" lang="de-DE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64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Reporting &amp; Accounting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29553" y="2190992"/>
            <a:ext cx="392399" cy="3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C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822347" y="2394858"/>
            <a:ext cx="903515" cy="206829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r="14557" b="30438"/>
          <a:stretch>
            <a:fillRect/>
          </a:stretch>
        </p:blipFill>
        <p:spPr bwMode="auto">
          <a:xfrm>
            <a:off x="271463" y="4195763"/>
            <a:ext cx="4351337" cy="22891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</p:pic>
      <p:sp>
        <p:nvSpPr>
          <p:cNvPr id="14" name="Line 20"/>
          <p:cNvSpPr>
            <a:spLocks noChangeShapeType="1"/>
          </p:cNvSpPr>
          <p:nvPr/>
        </p:nvSpPr>
        <p:spPr bwMode="auto">
          <a:xfrm flipV="1">
            <a:off x="3450770" y="4724399"/>
            <a:ext cx="1926773" cy="67491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312211" y="4524628"/>
            <a:ext cx="3188036" cy="3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 smtClean="0">
                <a:solidFill>
                  <a:srgbClr val="FFC000"/>
                </a:solidFill>
                <a:latin typeface="Wingdings" pitchFamily="2" charset="2"/>
              </a:rPr>
              <a:t>Ž </a:t>
            </a:r>
            <a:r>
              <a:rPr lang="en-US" sz="1800" dirty="0" smtClean="0">
                <a:solidFill>
                  <a:srgbClr val="FFC000"/>
                </a:solidFill>
              </a:rPr>
              <a:t>Accounting file is created</a:t>
            </a:r>
            <a:endParaRPr lang="en-US" sz="1800" dirty="0">
              <a:solidFill>
                <a:srgbClr val="FFC000"/>
              </a:solidFill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H="1">
            <a:off x="5355770" y="4844143"/>
            <a:ext cx="119744" cy="80554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pic>
        <p:nvPicPr>
          <p:cNvPr id="19" name="Grafik 18" descr="sh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5715000"/>
            <a:ext cx="6172200" cy="1143000"/>
          </a:xfrm>
          <a:prstGeom prst="rect">
            <a:avLst/>
          </a:prstGeom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815974" y="1977338"/>
            <a:ext cx="1187488" cy="3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en-US" sz="1800" dirty="0" smtClean="0">
                <a:solidFill>
                  <a:srgbClr val="FFC000"/>
                </a:solidFill>
              </a:rPr>
              <a:t>Activation</a:t>
            </a:r>
            <a:endParaRPr lang="en-US" sz="1800" dirty="0">
              <a:solidFill>
                <a:srgbClr val="FFC000"/>
              </a:solidFill>
            </a:endParaRPr>
          </a:p>
        </p:txBody>
      </p:sp>
      <p:pic>
        <p:nvPicPr>
          <p:cNvPr id="4362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9510" y="3024211"/>
            <a:ext cx="3133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1208313" y="3559628"/>
            <a:ext cx="10886" cy="609601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301369" y="3621082"/>
            <a:ext cx="2803315" cy="3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en-US" sz="1800" dirty="0" smtClean="0">
                <a:solidFill>
                  <a:srgbClr val="FFC000"/>
                </a:solidFill>
              </a:rPr>
              <a:t>Dialog opens for each job</a:t>
            </a:r>
            <a:endParaRPr lang="en-US" sz="1800" dirty="0">
              <a:solidFill>
                <a:srgbClr val="FFC000"/>
              </a:solidFill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826861" y="3636736"/>
            <a:ext cx="392399" cy="3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C000"/>
                </a:solidFill>
                <a:latin typeface="Wingdings" pitchFamily="2" charset="2"/>
              </a:rPr>
              <a:t>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6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 animBg="1"/>
      <p:bldP spid="21" grpId="0" animBg="1"/>
      <p:bldP spid="22" grpId="0"/>
      <p:bldP spid="1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9375" y="2353204"/>
            <a:ext cx="5175478" cy="399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Job </a:t>
            </a:r>
            <a:r>
              <a:rPr lang="de-DE" dirty="0" err="1" smtClean="0"/>
              <a:t>Ticketing</a:t>
            </a:r>
            <a:endParaRPr lang="de-DE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Job Ticketing</a:t>
            </a:r>
            <a:endParaRPr lang="de-DE" sz="14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3679366" y="1747841"/>
            <a:ext cx="5464634" cy="100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702" tIns="46351" rIns="92702" bIns="46351">
            <a:spAutoFit/>
          </a:bodyPr>
          <a:lstStyle/>
          <a:p>
            <a:pPr>
              <a:buFont typeface="Wingdings"/>
              <a:buChar char=""/>
            </a:pPr>
            <a:r>
              <a:rPr lang="en-US" sz="1800" dirty="0" smtClean="0">
                <a:solidFill>
                  <a:srgbClr val="FFC000"/>
                </a:solidFill>
              </a:rPr>
              <a:t> Apply for job a print setting:</a:t>
            </a:r>
            <a:br>
              <a:rPr lang="en-US" sz="1800" dirty="0" smtClean="0">
                <a:solidFill>
                  <a:srgbClr val="FFC000"/>
                </a:solidFill>
              </a:rPr>
            </a:br>
            <a:r>
              <a:rPr lang="en-US" sz="1800" dirty="0" smtClean="0">
                <a:solidFill>
                  <a:srgbClr val="FFC000"/>
                </a:solidFill>
              </a:rPr>
              <a:t>    E.g. Watermarks on copies, stapling, punching</a:t>
            </a:r>
          </a:p>
          <a:p>
            <a:pPr>
              <a:buFont typeface="Wingdings"/>
              <a:buChar char=""/>
            </a:pPr>
            <a:endParaRPr lang="en-US" sz="18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2614993"/>
            <a:ext cx="3151414" cy="31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87661" y="2180096"/>
            <a:ext cx="392399" cy="3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C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489855" y="2427507"/>
            <a:ext cx="827315" cy="729342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4" name="Oval 32"/>
          <p:cNvSpPr>
            <a:spLocks noChangeArrowheads="1"/>
          </p:cNvSpPr>
          <p:nvPr/>
        </p:nvSpPr>
        <p:spPr bwMode="auto">
          <a:xfrm>
            <a:off x="5181599" y="5868534"/>
            <a:ext cx="1709057" cy="4222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6814459" y="5915705"/>
            <a:ext cx="2340876" cy="30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702" tIns="46351" rIns="92702" bIns="46351">
            <a:spAutoFit/>
          </a:bodyPr>
          <a:lstStyle/>
          <a:p>
            <a:r>
              <a:rPr lang="de-DE" sz="1400" b="1" dirty="0" err="1">
                <a:solidFill>
                  <a:srgbClr val="FF0000"/>
                </a:solidFill>
              </a:rPr>
              <a:t>Defines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err="1">
                <a:solidFill>
                  <a:srgbClr val="FF0000"/>
                </a:solidFill>
              </a:rPr>
              <a:t>max</a:t>
            </a:r>
            <a:r>
              <a:rPr lang="de-DE" sz="1400" b="1" dirty="0">
                <a:solidFill>
                  <a:srgbClr val="FF0000"/>
                </a:solidFill>
              </a:rPr>
              <a:t> 8 </a:t>
            </a:r>
            <a:r>
              <a:rPr lang="de-DE" sz="1400" b="1" dirty="0" err="1">
                <a:solidFill>
                  <a:srgbClr val="FF0000"/>
                </a:solidFill>
              </a:rPr>
              <a:t>settings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err="1" smtClean="0">
                <a:solidFill>
                  <a:srgbClr val="FFFF00"/>
                </a:solidFill>
              </a:rPr>
              <a:t>Advanced</a:t>
            </a:r>
            <a:r>
              <a:rPr lang="de-DE" sz="3200" dirty="0" smtClean="0">
                <a:solidFill>
                  <a:srgbClr val="FFFF00"/>
                </a:solidFill>
              </a:rPr>
              <a:t> Features: E-</a:t>
            </a:r>
            <a:r>
              <a:rPr lang="de-DE" sz="3200" dirty="0" err="1" smtClean="0">
                <a:solidFill>
                  <a:srgbClr val="FFFF00"/>
                </a:solidFill>
              </a:rPr>
              <a:t>mail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E-</a:t>
            </a:r>
            <a:r>
              <a:rPr lang="de-DE" dirty="0" err="1" smtClean="0"/>
              <a:t>mail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fax</a:t>
            </a:r>
            <a:endParaRPr lang="de-DE" dirty="0"/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0" y="1687285"/>
          <a:ext cx="4110379" cy="4862286"/>
        </p:xfrm>
        <a:graphic>
          <a:graphicData uri="http://schemas.openxmlformats.org/presentationml/2006/ole">
            <p:oleObj spid="_x0000_s296963" name="Clip" r:id="rId3" imgW="5714286" imgH="3790476" progId="">
              <p:embed/>
            </p:oleObj>
          </a:graphicData>
        </a:graphic>
      </p:graphicFrame>
      <p:sp>
        <p:nvSpPr>
          <p:cNvPr id="5" name="Text Box 13"/>
          <p:cNvSpPr txBox="1">
            <a:spLocks noChangeArrowheads="1"/>
          </p:cNvSpPr>
          <p:nvPr/>
        </p:nvSpPr>
        <p:spPr bwMode="gray">
          <a:xfrm>
            <a:off x="4408714" y="2002401"/>
            <a:ext cx="4735287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 anchor="ctr">
            <a:spAutoFit/>
          </a:bodyPr>
          <a:lstStyle/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700" dirty="0" smtClean="0"/>
              <a:t> e-mail addresses</a:t>
            </a:r>
          </a:p>
          <a:p>
            <a:pPr marL="631825">
              <a:spcBef>
                <a:spcPct val="0"/>
              </a:spcBef>
              <a:spcAft>
                <a:spcPct val="25000"/>
              </a:spcAft>
              <a:buSzPct val="80000"/>
            </a:pPr>
            <a:r>
              <a:rPr lang="en-US" sz="1700" dirty="0" smtClean="0"/>
              <a:t>Predefined</a:t>
            </a: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 smtClean="0"/>
              <a:t>collected </a:t>
            </a:r>
            <a:r>
              <a:rPr lang="en-US" sz="1700" dirty="0"/>
              <a:t>in data stream (</a:t>
            </a:r>
            <a:r>
              <a:rPr lang="en-US" sz="1700" dirty="0" smtClean="0"/>
              <a:t>e-mail)</a:t>
            </a:r>
            <a:br>
              <a:rPr lang="en-US" sz="1700" dirty="0" smtClean="0"/>
            </a:br>
            <a:r>
              <a:rPr lang="en-US" sz="1700" dirty="0" smtClean="0"/>
              <a:t>searched </a:t>
            </a:r>
            <a:r>
              <a:rPr lang="en-US" sz="1700" dirty="0"/>
              <a:t>in data </a:t>
            </a:r>
            <a:r>
              <a:rPr lang="en-US" sz="1700" dirty="0" smtClean="0"/>
              <a:t>base</a:t>
            </a:r>
            <a:br>
              <a:rPr lang="en-US" sz="1700" dirty="0" smtClean="0"/>
            </a:br>
            <a:r>
              <a:rPr lang="en-US" sz="1700" dirty="0" smtClean="0"/>
              <a:t>from Active Directory</a:t>
            </a:r>
            <a:endParaRPr lang="en-US" sz="17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None/>
            </a:pPr>
            <a:endParaRPr lang="en-US" sz="17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700" dirty="0"/>
              <a:t> </a:t>
            </a:r>
            <a:r>
              <a:rPr lang="en-US" sz="1700" dirty="0" smtClean="0"/>
              <a:t>e-mail body </a:t>
            </a:r>
            <a:r>
              <a:rPr lang="en-US" sz="1700" dirty="0"/>
              <a:t>text (only </a:t>
            </a:r>
            <a:r>
              <a:rPr lang="en-US" sz="1700" dirty="0" smtClean="0"/>
              <a:t>e-mail)</a:t>
            </a:r>
          </a:p>
          <a:p>
            <a:pPr marL="631825" indent="-631825">
              <a:spcBef>
                <a:spcPct val="0"/>
              </a:spcBef>
              <a:spcAft>
                <a:spcPct val="25000"/>
              </a:spcAft>
              <a:buSzPct val="80000"/>
            </a:pPr>
            <a:r>
              <a:rPr lang="en-US" sz="1700" dirty="0"/>
              <a:t>	selectable according </a:t>
            </a:r>
            <a:r>
              <a:rPr lang="en-US" sz="1700" dirty="0" smtClean="0"/>
              <a:t>to data stream, variables personalize the document</a:t>
            </a:r>
          </a:p>
          <a:p>
            <a:pPr marL="631825" indent="-631825">
              <a:spcBef>
                <a:spcPct val="0"/>
              </a:spcBef>
              <a:spcAft>
                <a:spcPct val="25000"/>
              </a:spcAft>
              <a:buSzPct val="80000"/>
            </a:pPr>
            <a:endParaRPr lang="en-US" sz="17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700" dirty="0"/>
              <a:t> </a:t>
            </a:r>
            <a:r>
              <a:rPr lang="en-US" sz="1700" dirty="0" smtClean="0"/>
              <a:t>Attachment</a:t>
            </a:r>
          </a:p>
          <a:p>
            <a:pPr marL="631825">
              <a:spcBef>
                <a:spcPct val="0"/>
              </a:spcBef>
              <a:spcAft>
                <a:spcPct val="25000"/>
              </a:spcAft>
              <a:buSzPct val="80000"/>
            </a:pPr>
            <a:r>
              <a:rPr lang="en-US" sz="1700" dirty="0" smtClean="0"/>
              <a:t>Data stream</a:t>
            </a: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 smtClean="0"/>
              <a:t>Job as PDF, PDF/A, signed PDF or TIFF</a:t>
            </a:r>
          </a:p>
          <a:p>
            <a:pPr marL="631825">
              <a:spcBef>
                <a:spcPct val="0"/>
              </a:spcBef>
              <a:spcAft>
                <a:spcPct val="25000"/>
              </a:spcAft>
              <a:buSzPct val="80000"/>
            </a:pPr>
            <a:r>
              <a:rPr lang="en-US" sz="1700" dirty="0" smtClean="0"/>
              <a:t>T&amp;Cs, data sheets etc.</a:t>
            </a:r>
            <a:endParaRPr lang="en-US" sz="1700" dirty="0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Other functions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8324"/>
            <a:ext cx="4078288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825" y="1905516"/>
            <a:ext cx="482917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Sending</a:t>
            </a:r>
            <a:r>
              <a:rPr lang="de-DE" dirty="0" smtClean="0"/>
              <a:t> e-</a:t>
            </a:r>
            <a:r>
              <a:rPr lang="de-DE" dirty="0" err="1" smtClean="0"/>
              <a:t>mails</a:t>
            </a:r>
            <a:endParaRPr lang="de-DE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806636" y="201347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927225" y="4320512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</a:t>
            </a: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Other functions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674938" y="5352387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Ž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3690938" y="4287174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Download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ELP </a:t>
            </a:r>
            <a:r>
              <a:rPr lang="de-DE" dirty="0" err="1" smtClean="0"/>
              <a:t>trial</a:t>
            </a:r>
            <a:r>
              <a:rPr lang="de-DE" dirty="0" smtClean="0"/>
              <a:t> </a:t>
            </a:r>
            <a:r>
              <a:rPr lang="de-DE" dirty="0" err="1" smtClean="0"/>
              <a:t>version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60831" y="1877785"/>
            <a:ext cx="3603170" cy="154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Go to </a:t>
            </a:r>
            <a:r>
              <a:rPr lang="en-US" sz="2200" dirty="0" smtClean="0">
                <a:solidFill>
                  <a:srgbClr val="FFFFFF"/>
                </a:solidFill>
                <a:hlinkClick r:id="rId2"/>
              </a:rPr>
              <a:t>http://welp.stethos.com</a:t>
            </a:r>
            <a:endParaRPr lang="en-US" sz="2200" dirty="0" smtClean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Follow the download link</a:t>
            </a:r>
          </a:p>
        </p:txBody>
      </p:sp>
      <p:pic>
        <p:nvPicPr>
          <p:cNvPr id="4" name="Grafik 3" descr="0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6356" y="2191958"/>
            <a:ext cx="4778343" cy="3631908"/>
          </a:xfrm>
          <a:prstGeom prst="rect">
            <a:avLst/>
          </a:prstGeom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>
            <a:off x="4114799" y="2002971"/>
            <a:ext cx="1861457" cy="881743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err="1" smtClean="0">
                <a:solidFill>
                  <a:srgbClr val="FFFF00"/>
                </a:solidFill>
              </a:rPr>
              <a:t>Advanced</a:t>
            </a:r>
            <a:r>
              <a:rPr lang="de-DE" sz="3200" dirty="0" smtClean="0">
                <a:solidFill>
                  <a:srgbClr val="FFFF00"/>
                </a:solidFill>
              </a:rPr>
              <a:t> Features: </a:t>
            </a:r>
            <a:r>
              <a:rPr lang="de-DE" sz="3200" dirty="0" err="1" smtClean="0">
                <a:solidFill>
                  <a:srgbClr val="FFFF00"/>
                </a:solidFill>
              </a:rPr>
              <a:t>Emulations</a:t>
            </a:r>
            <a:r>
              <a:rPr lang="de-DE" sz="3200" dirty="0" smtClean="0">
                <a:solidFill>
                  <a:srgbClr val="FFFF00"/>
                </a:solidFill>
              </a:rPr>
              <a:t> &amp; </a:t>
            </a:r>
            <a:r>
              <a:rPr lang="de-DE" sz="3200" dirty="0" err="1" smtClean="0">
                <a:solidFill>
                  <a:srgbClr val="FFFF00"/>
                </a:solidFill>
              </a:rPr>
              <a:t>other</a:t>
            </a:r>
            <a:r>
              <a:rPr lang="de-DE" sz="3200" dirty="0" smtClean="0">
                <a:solidFill>
                  <a:srgbClr val="FFFF00"/>
                </a:solidFill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</a:rPr>
              <a:t>solutions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Other functions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Emulations with ELP</a:t>
            </a:r>
            <a:endParaRPr lang="de-DE" dirty="0" smtClean="0">
              <a:latin typeface="Arial" charset="0"/>
            </a:endParaRPr>
          </a:p>
        </p:txBody>
      </p:sp>
      <p:pic>
        <p:nvPicPr>
          <p:cNvPr id="83973" name="Picture 4" descr="ph_0131_half"/>
          <p:cNvPicPr>
            <a:picLocks noChangeAspect="1" noChangeArrowheads="1"/>
          </p:cNvPicPr>
          <p:nvPr/>
        </p:nvPicPr>
        <p:blipFill>
          <a:blip r:embed="rId2" cstate="print">
            <a:lum bright="-24000"/>
          </a:blip>
          <a:srcRect/>
          <a:stretch>
            <a:fillRect/>
          </a:stretch>
        </p:blipFill>
        <p:spPr bwMode="auto">
          <a:xfrm>
            <a:off x="0" y="1694077"/>
            <a:ext cx="3265713" cy="486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Text Box 5"/>
          <p:cNvSpPr txBox="1">
            <a:spLocks noChangeArrowheads="1"/>
          </p:cNvSpPr>
          <p:nvPr/>
        </p:nvSpPr>
        <p:spPr bwMode="gray">
          <a:xfrm>
            <a:off x="4564739" y="1798596"/>
            <a:ext cx="4448629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 smtClean="0"/>
              <a:t> </a:t>
            </a:r>
            <a:r>
              <a:rPr lang="en-US" sz="1600" dirty="0"/>
              <a:t>PDF Direct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ASCII Output (Erase PCL)</a:t>
            </a:r>
            <a:br>
              <a:rPr lang="en-US" sz="1600" dirty="0"/>
            </a:br>
            <a:endParaRPr lang="en-US" sz="1600" dirty="0" smtClean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 smtClean="0"/>
              <a:t> </a:t>
            </a:r>
            <a:r>
              <a:rPr lang="en-US" sz="1600" dirty="0"/>
              <a:t>Kyocera </a:t>
            </a:r>
            <a:r>
              <a:rPr lang="en-US" sz="1600" dirty="0" err="1"/>
              <a:t>PreScribe</a:t>
            </a:r>
            <a:endParaRPr lang="en-US" sz="16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EPSON FX 100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Printronix PGL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Printronix VGL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</a:t>
            </a:r>
            <a:r>
              <a:rPr lang="en-US" sz="1600" dirty="0" smtClean="0"/>
              <a:t>Hex dump</a:t>
            </a:r>
            <a:endParaRPr lang="en-US" sz="16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PCL scaling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PPDS 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Philips </a:t>
            </a:r>
            <a:r>
              <a:rPr lang="en-US" sz="1600" dirty="0" smtClean="0"/>
              <a:t>emulation</a:t>
            </a:r>
            <a:endParaRPr lang="en-US" sz="16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CALS 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Postscript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Tiff/Gif </a:t>
            </a:r>
            <a:endParaRPr lang="en-US" sz="1600" dirty="0" smtClean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 smtClean="0"/>
              <a:t> Search </a:t>
            </a:r>
            <a:r>
              <a:rPr lang="en-US" sz="1600" dirty="0"/>
              <a:t>and Replace!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Other functions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Emulation Settings</a:t>
            </a:r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336552" y="1878664"/>
            <a:ext cx="3125025" cy="1862364"/>
            <a:chOff x="336550" y="387350"/>
            <a:chExt cx="4078288" cy="2430463"/>
          </a:xfrm>
        </p:grpSpPr>
        <p:pic>
          <p:nvPicPr>
            <p:cNvPr id="8499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b="40031"/>
            <a:stretch>
              <a:fillRect/>
            </a:stretch>
          </p:blipFill>
          <p:spPr bwMode="auto">
            <a:xfrm>
              <a:off x="336550" y="387350"/>
              <a:ext cx="4078288" cy="2430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998" name="Oval 11"/>
            <p:cNvSpPr>
              <a:spLocks noChangeArrowheads="1"/>
            </p:cNvSpPr>
            <p:nvPr/>
          </p:nvSpPr>
          <p:spPr bwMode="auto">
            <a:xfrm>
              <a:off x="465138" y="1828800"/>
              <a:ext cx="3692525" cy="6381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</p:grpSp>
      <p:pic>
        <p:nvPicPr>
          <p:cNvPr id="8499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346" y="3840681"/>
            <a:ext cx="3033097" cy="270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Text Box 14"/>
          <p:cNvSpPr txBox="1">
            <a:spLocks noChangeArrowheads="1"/>
          </p:cNvSpPr>
          <p:nvPr/>
        </p:nvSpPr>
        <p:spPr bwMode="auto">
          <a:xfrm>
            <a:off x="4094167" y="6024559"/>
            <a:ext cx="4846637" cy="46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2400" dirty="0"/>
              <a:t>2 </a:t>
            </a:r>
            <a:r>
              <a:rPr lang="de-DE" sz="2400" dirty="0" err="1"/>
              <a:t>examples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emulation</a:t>
            </a:r>
            <a:r>
              <a:rPr lang="de-DE" sz="2400" dirty="0"/>
              <a:t> </a:t>
            </a:r>
            <a:r>
              <a:rPr lang="de-DE" sz="2400" dirty="0" err="1"/>
              <a:t>settings</a:t>
            </a:r>
            <a:endParaRPr lang="de-DE" sz="2400" dirty="0"/>
          </a:p>
        </p:txBody>
      </p:sp>
      <p:pic>
        <p:nvPicPr>
          <p:cNvPr id="525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8149" y="1415143"/>
            <a:ext cx="3743657" cy="434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Safe </a:t>
            </a:r>
            <a:r>
              <a:rPr lang="de-DE" dirty="0" err="1" smtClean="0"/>
              <a:t>Monitored</a:t>
            </a:r>
            <a:r>
              <a:rPr lang="de-DE" dirty="0" smtClean="0"/>
              <a:t> </a:t>
            </a:r>
            <a:r>
              <a:rPr lang="de-DE" dirty="0" err="1" smtClean="0"/>
              <a:t>Printing</a:t>
            </a:r>
            <a:endParaRPr lang="de-DE" dirty="0"/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3436938" y="1771650"/>
            <a:ext cx="2224087" cy="381635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490913" y="1993900"/>
            <a:ext cx="2243137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</a:rPr>
              <a:t>ELP</a:t>
            </a:r>
          </a:p>
          <a:p>
            <a:pPr eaLnBrk="1" hangingPunct="1"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</a:rPr>
              <a:t>Printer </a:t>
            </a:r>
            <a:r>
              <a:rPr lang="en-US" sz="1800" dirty="0" err="1">
                <a:solidFill>
                  <a:srgbClr val="000000"/>
                </a:solidFill>
              </a:rPr>
              <a:t>availibility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Monitor Printing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</a:rPr>
              <a:t>Accounting</a:t>
            </a:r>
          </a:p>
          <a:p>
            <a:pPr eaLnBrk="1" hangingPunct="1"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 flipV="1">
            <a:off x="4975225" y="3077029"/>
            <a:ext cx="2078718" cy="913946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lg" len="lg"/>
            <a:tailEnd type="triangle" w="lg" len="lg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 flipV="1">
            <a:off x="5535613" y="2235200"/>
            <a:ext cx="1503816" cy="7000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lg" len="lg"/>
            <a:tailEnd type="triangle" w="lg" len="lg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 flipV="1">
            <a:off x="5428343" y="2598056"/>
            <a:ext cx="1611086" cy="74023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lg" len="lg"/>
            <a:tailEnd type="triangle" w="lg" len="lg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029450" y="4340225"/>
            <a:ext cx="1117600" cy="939800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pPr algn="ctr"/>
            <a:r>
              <a:rPr lang="en-US" sz="1400" b="1">
                <a:solidFill>
                  <a:srgbClr val="336699"/>
                </a:solidFill>
              </a:rPr>
              <a:t>Accounting</a:t>
            </a:r>
            <a:endParaRPr lang="de-DE" sz="1400" b="1">
              <a:solidFill>
                <a:srgbClr val="336699"/>
              </a:solidFill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4797425" y="4103688"/>
            <a:ext cx="2144713" cy="6572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pic>
        <p:nvPicPr>
          <p:cNvPr id="11" name="Picture 19" descr="PE01561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716088"/>
            <a:ext cx="23971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20"/>
          <p:cNvSpPr>
            <a:spLocks noChangeShapeType="1"/>
          </p:cNvSpPr>
          <p:nvPr/>
        </p:nvSpPr>
        <p:spPr bwMode="auto">
          <a:xfrm>
            <a:off x="1390650" y="3003550"/>
            <a:ext cx="1930400" cy="396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 flipH="1" flipV="1">
            <a:off x="1585913" y="3384550"/>
            <a:ext cx="1939925" cy="1422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2481263" y="2614613"/>
            <a:ext cx="98742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2000">
                <a:solidFill>
                  <a:schemeClr val="tx2"/>
                </a:solidFill>
                <a:latin typeface="Futura Hv" pitchFamily="34" charset="0"/>
              </a:rPr>
              <a:t>prints</a:t>
            </a:r>
            <a:endParaRPr lang="de-DE" sz="2000">
              <a:solidFill>
                <a:schemeClr val="tx2"/>
              </a:solidFill>
              <a:latin typeface="Futura Hv" pitchFamily="34" charset="0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 rot="2158480">
            <a:off x="1604963" y="3673475"/>
            <a:ext cx="172402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2000">
                <a:solidFill>
                  <a:schemeClr val="tx2"/>
                </a:solidFill>
                <a:latin typeface="Futura Hv" pitchFamily="34" charset="0"/>
              </a:rPr>
              <a:t>Notification</a:t>
            </a:r>
            <a:br>
              <a:rPr lang="en-US" sz="2000">
                <a:solidFill>
                  <a:schemeClr val="tx2"/>
                </a:solidFill>
                <a:latin typeface="Futura Hv" pitchFamily="34" charset="0"/>
              </a:rPr>
            </a:br>
            <a:r>
              <a:rPr lang="en-US" sz="2000">
                <a:solidFill>
                  <a:schemeClr val="tx2"/>
                </a:solidFill>
                <a:latin typeface="Futura Hv" pitchFamily="34" charset="0"/>
              </a:rPr>
              <a:t>Wait time</a:t>
            </a:r>
            <a:endParaRPr lang="de-DE" sz="2000">
              <a:solidFill>
                <a:schemeClr val="tx2"/>
              </a:solidFill>
              <a:latin typeface="Futura Hv" pitchFamily="34" charset="0"/>
            </a:endParaRPr>
          </a:p>
        </p:txBody>
      </p:sp>
      <p:sp>
        <p:nvSpPr>
          <p:cNvPr id="16" name="Line 25"/>
          <p:cNvSpPr>
            <a:spLocks noChangeShapeType="1"/>
          </p:cNvSpPr>
          <p:nvPr/>
        </p:nvSpPr>
        <p:spPr bwMode="auto">
          <a:xfrm flipH="1">
            <a:off x="4579938" y="5556250"/>
            <a:ext cx="4762" cy="33496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7" name="Line 34"/>
          <p:cNvSpPr>
            <a:spLocks noChangeShapeType="1"/>
          </p:cNvSpPr>
          <p:nvPr/>
        </p:nvSpPr>
        <p:spPr bwMode="auto">
          <a:xfrm>
            <a:off x="3562350" y="4357688"/>
            <a:ext cx="19240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92702" tIns="46351" rIns="92702" bIns="46351"/>
          <a:lstStyle/>
          <a:p>
            <a:endParaRPr lang="de-DE"/>
          </a:p>
        </p:txBody>
      </p:sp>
      <p:graphicFrame>
        <p:nvGraphicFramePr>
          <p:cNvPr id="18" name="Group 60"/>
          <p:cNvGraphicFramePr>
            <a:graphicFrameLocks noGrp="1"/>
          </p:cNvGraphicFramePr>
          <p:nvPr/>
        </p:nvGraphicFramePr>
        <p:xfrm>
          <a:off x="1108075" y="5868988"/>
          <a:ext cx="6950075" cy="641342"/>
        </p:xfrm>
        <a:graphic>
          <a:graphicData uri="http://schemas.openxmlformats.org/drawingml/2006/table">
            <a:tbl>
              <a:tblPr/>
              <a:tblGrid>
                <a:gridCol w="1738313"/>
                <a:gridCol w="1736725"/>
                <a:gridCol w="1738312"/>
                <a:gridCol w="1736725"/>
              </a:tblGrid>
              <a:tr h="638175">
                <a:tc>
                  <a:txBody>
                    <a:bodyPr/>
                    <a:lstStyle/>
                    <a:p>
                      <a:pPr marL="23018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  <a:t>Archive</a:t>
                      </a:r>
                      <a:b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</a:b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  <a:t>job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Bk" pitchFamily="34" charset="0"/>
                      </a:endParaRPr>
                    </a:p>
                  </a:txBody>
                  <a:tcPr marL="92702" marR="92702" marT="46351" marB="4635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  <a:t>Erase</a:t>
                      </a:r>
                      <a:b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</a:b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  <a:t>job</a:t>
                      </a:r>
                    </a:p>
                  </a:txBody>
                  <a:tcPr marL="92702" marR="92702" marT="46351" marB="463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  <a:t>Just</a:t>
                      </a:r>
                      <a:b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</a:b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  <a:t>Continue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Bk" pitchFamily="34" charset="0"/>
                      </a:endParaRPr>
                    </a:p>
                  </a:txBody>
                  <a:tcPr marL="92702" marR="92702" marT="46351" marB="463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  <a:t>Send to</a:t>
                      </a:r>
                      <a:b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</a:b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  <a:t>other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  <a:t>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utura Bk" pitchFamily="34" charset="0"/>
                        </a:rPr>
                        <a:t>printer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Bk" pitchFamily="34" charset="0"/>
                      </a:endParaRPr>
                    </a:p>
                  </a:txBody>
                  <a:tcPr marL="92702" marR="92702" marT="46351" marB="463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19" name="Line 61"/>
          <p:cNvSpPr>
            <a:spLocks noChangeShapeType="1"/>
          </p:cNvSpPr>
          <p:nvPr/>
        </p:nvSpPr>
        <p:spPr bwMode="auto">
          <a:xfrm flipH="1" flipV="1">
            <a:off x="1266825" y="3481388"/>
            <a:ext cx="230188" cy="22669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0" name="Rectangle 63"/>
          <p:cNvSpPr>
            <a:spLocks noChangeArrowheads="1"/>
          </p:cNvSpPr>
          <p:nvPr/>
        </p:nvSpPr>
        <p:spPr bwMode="auto">
          <a:xfrm rot="20140388">
            <a:off x="5160510" y="2977922"/>
            <a:ext cx="2436812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2000" dirty="0">
                <a:solidFill>
                  <a:schemeClr val="tx2"/>
                </a:solidFill>
                <a:latin typeface="Futura Hv" pitchFamily="34" charset="0"/>
              </a:rPr>
              <a:t>IP / printing</a:t>
            </a:r>
            <a:endParaRPr lang="de-DE" sz="2000" dirty="0">
              <a:solidFill>
                <a:schemeClr val="tx2"/>
              </a:solidFill>
              <a:latin typeface="Futura Hv" pitchFamily="34" charset="0"/>
            </a:endParaRPr>
          </a:p>
        </p:txBody>
      </p:sp>
      <p:sp>
        <p:nvSpPr>
          <p:cNvPr id="21" name="Rectangle 62"/>
          <p:cNvSpPr>
            <a:spLocks noChangeArrowheads="1"/>
          </p:cNvSpPr>
          <p:nvPr/>
        </p:nvSpPr>
        <p:spPr bwMode="auto">
          <a:xfrm>
            <a:off x="250825" y="4148138"/>
            <a:ext cx="194945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chemeClr val="tx2"/>
                </a:solidFill>
                <a:latin typeface="Futura Hv" pitchFamily="34" charset="0"/>
              </a:rPr>
              <a:t>Reprint</a:t>
            </a:r>
            <a:br>
              <a:rPr lang="en-US" sz="2000" dirty="0">
                <a:solidFill>
                  <a:schemeClr val="tx2"/>
                </a:solidFill>
                <a:latin typeface="Futura Hv" pitchFamily="34" charset="0"/>
              </a:rPr>
            </a:br>
            <a:r>
              <a:rPr lang="en-US" sz="2000" dirty="0">
                <a:solidFill>
                  <a:schemeClr val="tx2"/>
                </a:solidFill>
                <a:latin typeface="Futura Hv" pitchFamily="34" charset="0"/>
              </a:rPr>
              <a:t/>
            </a:r>
            <a:br>
              <a:rPr lang="en-US" sz="2000" dirty="0">
                <a:solidFill>
                  <a:schemeClr val="tx2"/>
                </a:solidFill>
                <a:latin typeface="Futura Hv" pitchFamily="34" charset="0"/>
              </a:rPr>
            </a:br>
            <a:r>
              <a:rPr lang="en-US" sz="2000" dirty="0">
                <a:solidFill>
                  <a:schemeClr val="tx2"/>
                </a:solidFill>
                <a:latin typeface="Futura Hv" pitchFamily="34" charset="0"/>
              </a:rPr>
              <a:t>- total</a:t>
            </a:r>
            <a:br>
              <a:rPr lang="en-US" sz="2000" dirty="0">
                <a:solidFill>
                  <a:schemeClr val="tx2"/>
                </a:solidFill>
                <a:latin typeface="Futura Hv" pitchFamily="34" charset="0"/>
              </a:rPr>
            </a:br>
            <a:r>
              <a:rPr lang="en-US" sz="2000" dirty="0">
                <a:solidFill>
                  <a:schemeClr val="tx2"/>
                </a:solidFill>
                <a:latin typeface="Futura Hv" pitchFamily="34" charset="0"/>
              </a:rPr>
              <a:t>- collect jobs</a:t>
            </a:r>
            <a:br>
              <a:rPr lang="en-US" sz="2000" dirty="0">
                <a:solidFill>
                  <a:schemeClr val="tx2"/>
                </a:solidFill>
                <a:latin typeface="Futura Hv" pitchFamily="34" charset="0"/>
              </a:rPr>
            </a:br>
            <a:r>
              <a:rPr lang="en-US" sz="2000" dirty="0">
                <a:solidFill>
                  <a:schemeClr val="tx2"/>
                </a:solidFill>
                <a:latin typeface="Futura Hv" pitchFamily="34" charset="0"/>
              </a:rPr>
              <a:t>- pages </a:t>
            </a:r>
            <a:r>
              <a:rPr lang="en-US" sz="2000" dirty="0" smtClean="0">
                <a:solidFill>
                  <a:schemeClr val="tx2"/>
                </a:solidFill>
                <a:latin typeface="Futura Hv" pitchFamily="34" charset="0"/>
              </a:rPr>
              <a:t>from/to</a:t>
            </a:r>
            <a:endParaRPr lang="de-DE" sz="2000" dirty="0">
              <a:solidFill>
                <a:schemeClr val="tx2"/>
              </a:solidFill>
              <a:latin typeface="Futura Hv" pitchFamily="34" charset="0"/>
            </a:endParaRPr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 flipV="1">
            <a:off x="5703889" y="3570514"/>
            <a:ext cx="1393598" cy="1206274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lg" len="lg"/>
            <a:tailEnd type="triangle" w="lg" len="lg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3" name="Rectangle 65"/>
          <p:cNvSpPr>
            <a:spLocks noChangeArrowheads="1"/>
          </p:cNvSpPr>
          <p:nvPr/>
        </p:nvSpPr>
        <p:spPr bwMode="auto">
          <a:xfrm rot="19111782">
            <a:off x="5513110" y="3631256"/>
            <a:ext cx="2088611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2000" dirty="0">
                <a:solidFill>
                  <a:schemeClr val="tx2"/>
                </a:solidFill>
                <a:latin typeface="Futura Hv" pitchFamily="34" charset="0"/>
              </a:rPr>
              <a:t>SNMP verification</a:t>
            </a:r>
            <a:endParaRPr lang="de-DE" sz="2000" dirty="0">
              <a:solidFill>
                <a:schemeClr val="tx2"/>
              </a:solidFill>
              <a:latin typeface="Futura Hv" pitchFamily="34" charset="0"/>
            </a:endParaRPr>
          </a:p>
        </p:txBody>
      </p:sp>
      <p:sp>
        <p:nvSpPr>
          <p:cNvPr id="24" name="Line 66"/>
          <p:cNvSpPr>
            <a:spLocks noChangeShapeType="1"/>
          </p:cNvSpPr>
          <p:nvPr/>
        </p:nvSpPr>
        <p:spPr bwMode="auto">
          <a:xfrm flipV="1">
            <a:off x="8088313" y="6140450"/>
            <a:ext cx="839787" cy="317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5" name="Line 67"/>
          <p:cNvSpPr>
            <a:spLocks noChangeShapeType="1"/>
          </p:cNvSpPr>
          <p:nvPr/>
        </p:nvSpPr>
        <p:spPr bwMode="auto">
          <a:xfrm flipH="1" flipV="1">
            <a:off x="8856892" y="1509485"/>
            <a:ext cx="64857" cy="4621439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6" name="Line 68"/>
          <p:cNvSpPr>
            <a:spLocks noChangeShapeType="1"/>
          </p:cNvSpPr>
          <p:nvPr/>
        </p:nvSpPr>
        <p:spPr bwMode="auto">
          <a:xfrm flipH="1" flipV="1">
            <a:off x="4395788" y="1484766"/>
            <a:ext cx="4408487" cy="793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7" name="Line 69"/>
          <p:cNvSpPr>
            <a:spLocks noChangeShapeType="1"/>
          </p:cNvSpPr>
          <p:nvPr/>
        </p:nvSpPr>
        <p:spPr bwMode="auto">
          <a:xfrm>
            <a:off x="4429125" y="1509486"/>
            <a:ext cx="0" cy="25105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8" name="Rectangle 70"/>
          <p:cNvSpPr>
            <a:spLocks noChangeArrowheads="1"/>
          </p:cNvSpPr>
          <p:nvPr/>
        </p:nvSpPr>
        <p:spPr bwMode="auto">
          <a:xfrm>
            <a:off x="3475489" y="4424134"/>
            <a:ext cx="2249487" cy="95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sz="1800" dirty="0">
                <a:solidFill>
                  <a:srgbClr val="000000"/>
                </a:solidFill>
              </a:rPr>
              <a:t>Error Management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Wait </a:t>
            </a:r>
            <a:r>
              <a:rPr lang="en-US" sz="1800" dirty="0">
                <a:solidFill>
                  <a:srgbClr val="000000"/>
                </a:solidFill>
              </a:rPr>
              <a:t>time over</a:t>
            </a:r>
          </a:p>
        </p:txBody>
      </p:sp>
      <p:pic>
        <p:nvPicPr>
          <p:cNvPr id="29" name="Picture 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6882" y="1854427"/>
            <a:ext cx="153987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Other functions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5" grpId="0"/>
      <p:bldP spid="16" grpId="0" animBg="1"/>
      <p:bldP spid="19" grpId="0" animBg="1"/>
      <p:bldP spid="20" grpId="0"/>
      <p:bldP spid="21" grpId="0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329" y="1973943"/>
            <a:ext cx="4375112" cy="434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Safe </a:t>
            </a:r>
            <a:r>
              <a:rPr lang="de-DE" dirty="0" err="1" smtClean="0"/>
              <a:t>Monitored</a:t>
            </a:r>
            <a:r>
              <a:rPr lang="de-DE" dirty="0" smtClean="0"/>
              <a:t> </a:t>
            </a:r>
            <a:r>
              <a:rPr lang="de-DE" dirty="0" err="1" smtClean="0"/>
              <a:t>Printing</a:t>
            </a:r>
            <a:endParaRPr lang="de-DE" dirty="0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Other functions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52118" y="1657583"/>
            <a:ext cx="392399" cy="3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C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1451428" y="1930400"/>
            <a:ext cx="391885" cy="359954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6773" y="1553027"/>
            <a:ext cx="4107977" cy="532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654629" y="3962399"/>
            <a:ext cx="3091542" cy="1553029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1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FleetMeter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Tracking &amp; Reporting</a:t>
            </a:r>
            <a:endParaRPr lang="de-DE" sz="360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894138" y="1866900"/>
            <a:ext cx="5110162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230188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Wingdings" pitchFamily="2" charset="2"/>
              <a:buChar char="v"/>
            </a:pPr>
            <a:r>
              <a:rPr lang="en-US" sz="1800" dirty="0" smtClean="0">
                <a:solidFill>
                  <a:schemeClr val="tx2"/>
                </a:solidFill>
              </a:rPr>
              <a:t> Freeware after the first license</a:t>
            </a:r>
          </a:p>
          <a:p>
            <a:pPr indent="230188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Wingdings" pitchFamily="2" charset="2"/>
              <a:buChar char="v"/>
            </a:pPr>
            <a:r>
              <a:rPr lang="en-US" sz="1800" dirty="0" smtClean="0">
                <a:solidFill>
                  <a:schemeClr val="tx2"/>
                </a:solidFill>
              </a:rPr>
              <a:t> Available </a:t>
            </a:r>
            <a:r>
              <a:rPr lang="en-US" sz="1800" dirty="0">
                <a:solidFill>
                  <a:schemeClr val="tx2"/>
                </a:solidFill>
              </a:rPr>
              <a:t>as </a:t>
            </a:r>
            <a:r>
              <a:rPr lang="en-US" sz="1800" dirty="0" smtClean="0">
                <a:solidFill>
                  <a:schemeClr val="tx2"/>
                </a:solidFill>
              </a:rPr>
              <a:t>standalone application on </a:t>
            </a:r>
            <a:r>
              <a:rPr lang="en-US" sz="1800" dirty="0">
                <a:solidFill>
                  <a:schemeClr val="tx2"/>
                </a:solidFill>
              </a:rPr>
              <a:t>USB </a:t>
            </a:r>
            <a:r>
              <a:rPr lang="en-US" sz="1800" dirty="0" smtClean="0">
                <a:solidFill>
                  <a:schemeClr val="tx2"/>
                </a:solidFill>
              </a:rPr>
              <a:t>key -&gt; portable</a:t>
            </a:r>
          </a:p>
          <a:p>
            <a:pPr indent="230188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Wingdings" pitchFamily="2" charset="2"/>
              <a:buChar char="v"/>
            </a:pPr>
            <a:r>
              <a:rPr lang="en-US" sz="1800" dirty="0" smtClean="0">
                <a:solidFill>
                  <a:schemeClr val="tx2"/>
                </a:solidFill>
              </a:rPr>
              <a:t> Reads </a:t>
            </a:r>
            <a:r>
              <a:rPr lang="en-US" sz="1800" dirty="0">
                <a:solidFill>
                  <a:schemeClr val="tx2"/>
                </a:solidFill>
              </a:rPr>
              <a:t>complete MIB if </a:t>
            </a:r>
            <a:r>
              <a:rPr lang="en-US" sz="1800" dirty="0" smtClean="0">
                <a:solidFill>
                  <a:schemeClr val="tx2"/>
                </a:solidFill>
              </a:rPr>
              <a:t>needed</a:t>
            </a:r>
          </a:p>
          <a:p>
            <a:pPr indent="230188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Wingdings" pitchFamily="2" charset="2"/>
              <a:buChar char="v"/>
            </a:pPr>
            <a:r>
              <a:rPr lang="en-US" sz="1800" dirty="0" smtClean="0">
                <a:solidFill>
                  <a:schemeClr val="tx2"/>
                </a:solidFill>
              </a:rPr>
              <a:t> Fully customizable</a:t>
            </a:r>
          </a:p>
          <a:p>
            <a:pPr indent="230188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Wingdings" pitchFamily="2" charset="2"/>
              <a:buChar char="v"/>
            </a:pPr>
            <a:r>
              <a:rPr lang="en-US" sz="1800" dirty="0" smtClean="0">
                <a:solidFill>
                  <a:schemeClr val="tx2"/>
                </a:solidFill>
              </a:rPr>
              <a:t> Sends </a:t>
            </a:r>
            <a:r>
              <a:rPr lang="en-US" sz="1800" dirty="0">
                <a:solidFill>
                  <a:schemeClr val="tx2"/>
                </a:solidFill>
              </a:rPr>
              <a:t>results periodically as </a:t>
            </a:r>
            <a:r>
              <a:rPr lang="en-US" sz="1800" dirty="0" smtClean="0">
                <a:solidFill>
                  <a:schemeClr val="tx2"/>
                </a:solidFill>
              </a:rPr>
              <a:t>e-mail</a:t>
            </a:r>
          </a:p>
          <a:p>
            <a:pPr indent="230188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Wingdings" pitchFamily="2" charset="2"/>
              <a:buChar char="v"/>
            </a:pPr>
            <a:r>
              <a:rPr lang="en-US" sz="1800" dirty="0" smtClean="0">
                <a:solidFill>
                  <a:schemeClr val="tx2"/>
                </a:solidFill>
              </a:rPr>
              <a:t> No add-on charges</a:t>
            </a:r>
          </a:p>
          <a:p>
            <a:pPr indent="230188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Wingdings" pitchFamily="2" charset="2"/>
              <a:buChar char="v"/>
            </a:pPr>
            <a:r>
              <a:rPr lang="en-US" sz="1800" dirty="0" smtClean="0">
                <a:solidFill>
                  <a:schemeClr val="tx2"/>
                </a:solidFill>
              </a:rPr>
              <a:t> CCT</a:t>
            </a:r>
            <a:r>
              <a:rPr lang="en-US" sz="1800" dirty="0">
                <a:solidFill>
                  <a:schemeClr val="tx2"/>
                </a:solidFill>
              </a:rPr>
              <a:t>: Counter Calculation Tool is free as well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58" y="1823362"/>
            <a:ext cx="3500792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Other functions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4913" y="5241925"/>
            <a:ext cx="5399087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Freeware </a:t>
            </a:r>
            <a:br>
              <a:rPr lang="de-DE" dirty="0" smtClean="0"/>
            </a:br>
            <a:r>
              <a:rPr lang="de-DE" sz="3200" dirty="0" smtClean="0"/>
              <a:t>MS Windows </a:t>
            </a:r>
            <a:r>
              <a:rPr lang="de-DE" sz="3200" dirty="0" err="1" smtClean="0"/>
              <a:t>only</a:t>
            </a:r>
            <a:endParaRPr lang="de-DE" sz="3200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" y="1863725"/>
            <a:ext cx="5219700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1" y="3606799"/>
            <a:ext cx="2676081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6288" y="1860550"/>
            <a:ext cx="3167062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3389313" y="4005263"/>
            <a:ext cx="1760537" cy="192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800" dirty="0" smtClean="0"/>
              <a:t>Queue Management</a:t>
            </a:r>
          </a:p>
          <a:p>
            <a:pPr algn="ctr"/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err="1"/>
              <a:t>Get</a:t>
            </a:r>
            <a:r>
              <a:rPr lang="de-DE" sz="1800" dirty="0"/>
              <a:t> IP </a:t>
            </a:r>
            <a:r>
              <a:rPr lang="de-DE" sz="1800" dirty="0" smtClean="0"/>
              <a:t>Jobs</a:t>
            </a:r>
          </a:p>
          <a:p>
            <a:pPr algn="ctr"/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err="1"/>
              <a:t>Filesender</a:t>
            </a:r>
            <a:endParaRPr lang="de-DE" sz="1800" dirty="0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gray">
          <a:xfrm>
            <a:off x="5029200" y="6629400"/>
            <a:ext cx="3492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chemeClr val="tx2"/>
                </a:solidFill>
              </a:rPr>
              <a:t>The power of  ELP output management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Other functions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Encryption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Compression</a:t>
            </a:r>
            <a:endParaRPr lang="de-DE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gray">
          <a:xfrm>
            <a:off x="258763" y="1828800"/>
            <a:ext cx="8208962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None/>
            </a:pPr>
            <a:r>
              <a:rPr lang="en-US" sz="2000" dirty="0"/>
              <a:t>Encrypting data streams makes printing via un-save lines very </a:t>
            </a:r>
            <a:r>
              <a:rPr lang="en-US" sz="2000" dirty="0" smtClean="0"/>
              <a:t>save. Every </a:t>
            </a:r>
            <a:r>
              <a:rPr lang="en-US" sz="2000" dirty="0"/>
              <a:t>printer may have his own </a:t>
            </a:r>
            <a:r>
              <a:rPr lang="en-US" sz="2000" dirty="0" smtClean="0"/>
              <a:t>keys.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None/>
            </a:pPr>
            <a:r>
              <a:rPr lang="en-US" sz="2000" dirty="0" err="1"/>
              <a:t>Encryption_Keys</a:t>
            </a:r>
            <a:r>
              <a:rPr lang="en-US" sz="2000" dirty="0"/>
              <a:t>=1234 12345 4321 56543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None/>
            </a:pPr>
            <a:r>
              <a:rPr lang="en-US" sz="2000" dirty="0"/>
              <a:t>To save band with ELP can also compress the data stream up to 50%.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451" descr="COMP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9625" y="4610100"/>
            <a:ext cx="85498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453"/>
          <p:cNvSpPr>
            <a:spLocks noChangeArrowheads="1"/>
          </p:cNvSpPr>
          <p:nvPr/>
        </p:nvSpPr>
        <p:spPr bwMode="auto">
          <a:xfrm>
            <a:off x="3875088" y="4241800"/>
            <a:ext cx="1195986" cy="1128712"/>
          </a:xfrm>
          <a:prstGeom prst="cloudCallout">
            <a:avLst>
              <a:gd name="adj1" fmla="val -33750"/>
              <a:gd name="adj2" fmla="val 53972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2702" tIns="46351" rIns="92702" bIns="46351"/>
          <a:lstStyle/>
          <a:p>
            <a:pPr algn="ctr"/>
            <a:endParaRPr lang="de-DE"/>
          </a:p>
        </p:txBody>
      </p:sp>
      <p:pic>
        <p:nvPicPr>
          <p:cNvPr id="9" name="Picture 466" descr="hp8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0625" y="4178300"/>
            <a:ext cx="1173658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pieren 12"/>
          <p:cNvGrpSpPr/>
          <p:nvPr/>
        </p:nvGrpSpPr>
        <p:grpSpPr>
          <a:xfrm>
            <a:off x="3149600" y="4597400"/>
            <a:ext cx="3076576" cy="419100"/>
            <a:chOff x="3149600" y="4597400"/>
            <a:chExt cx="3076576" cy="419100"/>
          </a:xfrm>
        </p:grpSpPr>
        <p:sp>
          <p:nvSpPr>
            <p:cNvPr id="10" name="Line 455"/>
            <p:cNvSpPr>
              <a:spLocks noChangeShapeType="1"/>
            </p:cNvSpPr>
            <p:nvPr/>
          </p:nvSpPr>
          <p:spPr bwMode="auto">
            <a:xfrm flipV="1">
              <a:off x="3149600" y="4598193"/>
              <a:ext cx="1615281" cy="33258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lIns="92702" tIns="46351" rIns="92702" bIns="46351"/>
            <a:lstStyle/>
            <a:p>
              <a:endParaRPr lang="de-DE"/>
            </a:p>
          </p:txBody>
        </p:sp>
        <p:sp>
          <p:nvSpPr>
            <p:cNvPr id="11" name="Line 463"/>
            <p:cNvSpPr>
              <a:spLocks noChangeShapeType="1"/>
            </p:cNvSpPr>
            <p:nvPr/>
          </p:nvSpPr>
          <p:spPr bwMode="auto">
            <a:xfrm flipH="1">
              <a:off x="4267200" y="4597400"/>
              <a:ext cx="495300" cy="38099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lIns="92702" tIns="46351" rIns="92702" bIns="46351"/>
            <a:lstStyle/>
            <a:p>
              <a:endParaRPr lang="de-DE"/>
            </a:p>
          </p:txBody>
        </p:sp>
        <p:sp>
          <p:nvSpPr>
            <p:cNvPr id="12" name="Line 464"/>
            <p:cNvSpPr>
              <a:spLocks noChangeShapeType="1"/>
            </p:cNvSpPr>
            <p:nvPr/>
          </p:nvSpPr>
          <p:spPr bwMode="auto">
            <a:xfrm>
              <a:off x="4271964" y="4979194"/>
              <a:ext cx="1954212" cy="3730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92702" tIns="46351" rIns="92702" bIns="46351"/>
            <a:lstStyle/>
            <a:p>
              <a:endParaRPr lang="de-DE"/>
            </a:p>
          </p:txBody>
        </p:sp>
      </p:grpSp>
      <p:sp>
        <p:nvSpPr>
          <p:cNvPr id="14" name="Rectangle 15"/>
          <p:cNvSpPr>
            <a:spLocks noChangeArrowheads="1"/>
          </p:cNvSpPr>
          <p:nvPr/>
        </p:nvSpPr>
        <p:spPr bwMode="gray">
          <a:xfrm>
            <a:off x="5029200" y="6629400"/>
            <a:ext cx="3492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chemeClr val="tx2"/>
                </a:solidFill>
              </a:rPr>
              <a:t>The power of  ELP output management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Other functions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552" t="14600" r="1694" b="5676"/>
          <a:stretch>
            <a:fillRect/>
          </a:stretch>
        </p:blipFill>
        <p:spPr bwMode="auto">
          <a:xfrm>
            <a:off x="477838" y="1617663"/>
            <a:ext cx="8188325" cy="51673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58371" name="Rectangle 6"/>
          <p:cNvSpPr>
            <a:spLocks noChangeArrowheads="1"/>
          </p:cNvSpPr>
          <p:nvPr/>
        </p:nvSpPr>
        <p:spPr bwMode="auto">
          <a:xfrm>
            <a:off x="169863" y="1506538"/>
            <a:ext cx="295275" cy="48291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pPr eaLnBrk="0" hangingPunct="0">
              <a:spcBef>
                <a:spcPct val="30000"/>
              </a:spcBef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958975" y="274638"/>
            <a:ext cx="5734050" cy="13938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Unicode / Asian Printing</a:t>
            </a:r>
            <a:br>
              <a:rPr lang="en-US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on every PCL5 capable device</a:t>
            </a:r>
            <a:endParaRPr lang="en-US" dirty="0"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359229" y="2046515"/>
            <a:ext cx="283028" cy="4822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Miscellaneous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endParaRPr lang="de-DE" dirty="0"/>
          </a:p>
        </p:txBody>
      </p:sp>
      <p:sp>
        <p:nvSpPr>
          <p:cNvPr id="47106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694738" y="6672263"/>
            <a:ext cx="449262" cy="122237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Page </a:t>
            </a:r>
            <a:fld id="{E6A25B43-D899-455C-A074-6DC5FA37CBEA}" type="slidenum">
              <a:rPr lang="en-US" smtClean="0"/>
              <a:pPr/>
              <a:t>119</a:t>
            </a:fld>
            <a:endParaRPr lang="en-US" smtClean="0"/>
          </a:p>
        </p:txBody>
      </p:sp>
      <p:sp>
        <p:nvSpPr>
          <p:cNvPr id="47109" name="Oval 4"/>
          <p:cNvSpPr>
            <a:spLocks noChangeArrowheads="1"/>
          </p:cNvSpPr>
          <p:nvPr/>
        </p:nvSpPr>
        <p:spPr bwMode="auto">
          <a:xfrm>
            <a:off x="800100" y="1717439"/>
            <a:ext cx="7562850" cy="4851400"/>
          </a:xfrm>
          <a:prstGeom prst="ellipse">
            <a:avLst/>
          </a:prstGeom>
          <a:gradFill rotWithShape="0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008892" y="2344048"/>
            <a:ext cx="1042987" cy="355600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wrap="none" anchorCtr="1">
            <a:flatTx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1600" b="1"/>
              <a:t>Traymap</a:t>
            </a:r>
            <a:endParaRPr lang="en-US" sz="1600"/>
          </a:p>
        </p:txBody>
      </p:sp>
      <p:sp>
        <p:nvSpPr>
          <p:cNvPr id="858121" name="Rectangle 9"/>
          <p:cNvSpPr>
            <a:spLocks noChangeArrowheads="1"/>
          </p:cNvSpPr>
          <p:nvPr/>
        </p:nvSpPr>
        <p:spPr bwMode="auto">
          <a:xfrm>
            <a:off x="2369004" y="2380561"/>
            <a:ext cx="763588" cy="708025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wrap="none" anchorCtr="1">
            <a:flatTx/>
          </a:bodyPr>
          <a:lstStyle/>
          <a:p>
            <a:pPr marL="620713">
              <a:lnSpc>
                <a:spcPct val="85000"/>
              </a:lnSpc>
              <a:spcBef>
                <a:spcPct val="0"/>
              </a:spcBef>
            </a:pPr>
            <a:r>
              <a:rPr lang="en-US"/>
              <a:t/>
            </a:r>
            <a:br>
              <a:rPr lang="en-US"/>
            </a:br>
            <a:r>
              <a:rPr lang="en-US" sz="1600" b="1"/>
              <a:t>Don´t </a:t>
            </a:r>
            <a:br>
              <a:rPr lang="en-US" sz="1600" b="1"/>
            </a:br>
            <a:r>
              <a:rPr lang="en-US" sz="1600" b="1"/>
              <a:t>print</a:t>
            </a:r>
            <a:r>
              <a:rPr lang="en-US" sz="1600"/>
              <a:t>	</a:t>
            </a:r>
          </a:p>
        </p:txBody>
      </p:sp>
      <p:sp>
        <p:nvSpPr>
          <p:cNvPr id="858123" name="Rectangle 11"/>
          <p:cNvSpPr>
            <a:spLocks noChangeArrowheads="1"/>
          </p:cNvSpPr>
          <p:nvPr/>
        </p:nvSpPr>
        <p:spPr bwMode="gray">
          <a:xfrm>
            <a:off x="3319236" y="4139293"/>
            <a:ext cx="206919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0"/>
          <a:lstStyle/>
          <a:p>
            <a:pPr algn="ctr">
              <a:spcBef>
                <a:spcPct val="0"/>
              </a:spcBef>
            </a:pPr>
            <a:r>
              <a:rPr lang="en-US" sz="2100" dirty="0" smtClean="0"/>
              <a:t>and </a:t>
            </a:r>
            <a:r>
              <a:rPr lang="en-US" sz="2100" dirty="0"/>
              <a:t>more …</a:t>
            </a:r>
          </a:p>
        </p:txBody>
      </p:sp>
      <p:sp>
        <p:nvSpPr>
          <p:cNvPr id="858125" name="Rectangle 13"/>
          <p:cNvSpPr>
            <a:spLocks noChangeArrowheads="1"/>
          </p:cNvSpPr>
          <p:nvPr/>
        </p:nvSpPr>
        <p:spPr bwMode="auto">
          <a:xfrm>
            <a:off x="1289730" y="3737192"/>
            <a:ext cx="1460500" cy="515937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wrap="none" anchorCtr="1">
            <a:flatTx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1600" b="1" dirty="0"/>
              <a:t>Report line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1600" b="1" dirty="0"/>
              <a:t>generator</a:t>
            </a:r>
            <a:endParaRPr lang="en-US" sz="1600" dirty="0"/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gray">
          <a:xfrm>
            <a:off x="5029200" y="6629400"/>
            <a:ext cx="3492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chemeClr val="tx2"/>
                </a:solidFill>
              </a:rPr>
              <a:t>The power of  ELP output management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Other functions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58131" name="Rectangle 19"/>
          <p:cNvSpPr>
            <a:spLocks noChangeArrowheads="1"/>
          </p:cNvSpPr>
          <p:nvPr/>
        </p:nvSpPr>
        <p:spPr bwMode="auto">
          <a:xfrm>
            <a:off x="5862865" y="4410745"/>
            <a:ext cx="2265363" cy="319087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wrap="none" anchorCtr="1">
            <a:flatTx/>
          </a:bodyPr>
          <a:lstStyle/>
          <a:p>
            <a:pPr marL="266700">
              <a:lnSpc>
                <a:spcPct val="85000"/>
              </a:lnSpc>
              <a:spcBef>
                <a:spcPct val="0"/>
              </a:spcBef>
            </a:pPr>
            <a:r>
              <a:rPr lang="en-US" sz="1600" b="1" dirty="0"/>
              <a:t>Execute any Software</a:t>
            </a:r>
            <a:r>
              <a:rPr lang="en-US" sz="1600" dirty="0"/>
              <a:t>	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4262665" y="5564632"/>
            <a:ext cx="2265363" cy="319087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wrap="none" anchorCtr="1">
            <a:flatTx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1600" b="1" dirty="0" smtClean="0"/>
              <a:t>Booklet printing</a:t>
            </a:r>
            <a:endParaRPr lang="en-US" sz="1600" dirty="0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5606143" y="2982686"/>
            <a:ext cx="2035629" cy="566057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wrap="none" lIns="0" tIns="0" rIns="0" bIns="0" anchorCtr="1">
            <a:flatTx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dirty="0"/>
              <a:t/>
            </a:r>
            <a:br>
              <a:rPr lang="en-US" dirty="0"/>
            </a:br>
            <a:r>
              <a:rPr lang="en-US" sz="1600" b="1" dirty="0" smtClean="0"/>
              <a:t>Collect, sort and 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1600" b="1" dirty="0" smtClean="0"/>
              <a:t>staple data streams</a:t>
            </a:r>
            <a:endParaRPr lang="en-US" sz="1600" dirty="0"/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1813371" y="5116295"/>
            <a:ext cx="1789793" cy="370334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wrap="none" lIns="0" tIns="0" rIns="0" bIns="0" anchorCtr="1">
            <a:flatTx/>
          </a:bodyPr>
          <a:lstStyle/>
          <a:p>
            <a:pPr marL="449263">
              <a:lnSpc>
                <a:spcPct val="85000"/>
              </a:lnSpc>
              <a:spcBef>
                <a:spcPct val="0"/>
              </a:spcBef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   </a:t>
            </a:r>
            <a:r>
              <a:rPr lang="en-US" sz="1600" b="1" dirty="0"/>
              <a:t>Reverse printing</a:t>
            </a:r>
            <a:r>
              <a:rPr lang="en-US" sz="1600" dirty="0"/>
              <a:t>	</a:t>
            </a:r>
          </a:p>
        </p:txBody>
      </p:sp>
      <p:pic>
        <p:nvPicPr>
          <p:cNvPr id="26" name="Picture 7" descr="Swis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1014" y="3224667"/>
            <a:ext cx="1157288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5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5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5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121" grpId="0" animBg="1"/>
      <p:bldP spid="858123" grpId="0"/>
      <p:bldP spid="858125" grpId="0" animBg="1"/>
      <p:bldP spid="858131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Download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ELP </a:t>
            </a:r>
            <a:r>
              <a:rPr lang="de-DE" dirty="0" err="1" smtClean="0"/>
              <a:t>trial</a:t>
            </a:r>
            <a:r>
              <a:rPr lang="de-DE" dirty="0" smtClean="0"/>
              <a:t> </a:t>
            </a:r>
            <a:r>
              <a:rPr lang="de-DE" dirty="0" err="1" smtClean="0"/>
              <a:t>version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60831" y="1877785"/>
            <a:ext cx="3603170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Go to </a:t>
            </a:r>
            <a:r>
              <a:rPr lang="en-US" sz="2200" dirty="0" smtClean="0">
                <a:solidFill>
                  <a:srgbClr val="FFFFFF"/>
                </a:solidFill>
                <a:hlinkClick r:id="rId2"/>
              </a:rPr>
              <a:t>http://welp.stethos.com</a:t>
            </a:r>
            <a:endParaRPr lang="en-US" sz="2200" dirty="0" smtClean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Follow the download link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Fill in the forms</a:t>
            </a:r>
          </a:p>
        </p:txBody>
      </p:sp>
      <p:pic>
        <p:nvPicPr>
          <p:cNvPr id="6" name="Grafik 5" descr="0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6703" y="2017486"/>
            <a:ext cx="3496646" cy="4434114"/>
          </a:xfrm>
          <a:prstGeom prst="rect">
            <a:avLst/>
          </a:prstGeom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 flipV="1">
            <a:off x="3026227" y="2598057"/>
            <a:ext cx="1647373" cy="1037772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flipH="1">
            <a:off x="4746172" y="2554514"/>
            <a:ext cx="14514" cy="3773715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3123388"/>
            <a:ext cx="3724507" cy="270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702" tIns="46351" rIns="92702" bIns="46351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2"/>
              </a:buClr>
            </a:pPr>
            <a:r>
              <a:rPr lang="en-US" sz="2000" dirty="0"/>
              <a:t>Set debug </a:t>
            </a:r>
            <a:r>
              <a:rPr lang="en-US" sz="2000" dirty="0" smtClean="0"/>
              <a:t>protocol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</a:pPr>
            <a:r>
              <a:rPr lang="en-US" sz="2000" dirty="0" smtClean="0"/>
              <a:t>Fill in the contact data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</a:pPr>
            <a:r>
              <a:rPr lang="en-US" sz="2000" dirty="0" smtClean="0"/>
              <a:t>Start </a:t>
            </a:r>
            <a:r>
              <a:rPr lang="en-US" sz="2000" dirty="0"/>
              <a:t>Print </a:t>
            </a:r>
            <a:r>
              <a:rPr lang="en-US" sz="2000" dirty="0" smtClean="0"/>
              <a:t>Job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</a:pPr>
            <a:r>
              <a:rPr lang="en-US" sz="2000" dirty="0" smtClean="0"/>
              <a:t>Check if ELP stored your print files, send the collected information to your support address.</a:t>
            </a:r>
          </a:p>
        </p:txBody>
      </p:sp>
      <p:sp>
        <p:nvSpPr>
          <p:cNvPr id="6152" name="Rectangle 9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Other functions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332801" name="Picture 1"/>
          <p:cNvPicPr>
            <a:picLocks noChangeAspect="1" noChangeArrowheads="1"/>
          </p:cNvPicPr>
          <p:nvPr/>
        </p:nvPicPr>
        <p:blipFill>
          <a:blip r:embed="rId3" cstate="print"/>
          <a:srcRect b="78618"/>
          <a:stretch>
            <a:fillRect/>
          </a:stretch>
        </p:blipFill>
        <p:spPr bwMode="auto">
          <a:xfrm>
            <a:off x="217714" y="1709057"/>
            <a:ext cx="3329073" cy="70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6913" y="2338632"/>
            <a:ext cx="4989967" cy="451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273629" y="2188029"/>
            <a:ext cx="3472541" cy="308428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4717143" y="4963885"/>
            <a:ext cx="1393372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0123-456-789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me@mycompany.com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35485" y="4651827"/>
            <a:ext cx="2271485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My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problem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that</a:t>
            </a:r>
            <a:r>
              <a:rPr lang="de-DE" dirty="0" smtClean="0">
                <a:solidFill>
                  <a:srgbClr val="000000"/>
                </a:solidFill>
              </a:rPr>
              <a:t> I </a:t>
            </a:r>
            <a:r>
              <a:rPr lang="de-DE" dirty="0" err="1" smtClean="0">
                <a:solidFill>
                  <a:srgbClr val="000000"/>
                </a:solidFill>
              </a:rPr>
              <a:t>won´t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get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….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Detailed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description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9" name="Titel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Support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error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-1317172" y="2003767"/>
            <a:ext cx="1317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C000"/>
                </a:solidFill>
                <a:latin typeface="Wingdings" pitchFamily="2" charset="2"/>
              </a:rPr>
              <a:t>ŒŽ‘’“”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965112" y="1616395"/>
            <a:ext cx="39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C000"/>
                </a:solidFill>
                <a:latin typeface="Wingdings" pitchFamily="2" charset="2"/>
              </a:rPr>
              <a:t>Œ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1020867" y="1939779"/>
            <a:ext cx="39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C000"/>
                </a:solidFill>
                <a:latin typeface="Wingdings" pitchFamily="2" charset="2"/>
              </a:rPr>
              <a:t>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7304049" y="2999677"/>
            <a:ext cx="39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C000"/>
                </a:solidFill>
                <a:latin typeface="Wingdings" pitchFamily="2" charset="2"/>
              </a:rPr>
              <a:t>Ž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4198963" y="4560318"/>
            <a:ext cx="35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C000"/>
                </a:solidFill>
                <a:latin typeface="Wingdings" pitchFamily="2" charset="2"/>
              </a:rPr>
              <a:t></a:t>
            </a:r>
            <a:endParaRPr lang="de-DE" dirty="0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2642838" y="3802566"/>
            <a:ext cx="1639229" cy="635618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1667638" y="4058511"/>
            <a:ext cx="48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C000"/>
                </a:solidFill>
                <a:latin typeface="Wingdings" pitchFamily="2" charset="2"/>
              </a:rPr>
              <a:t></a:t>
            </a:r>
            <a:endParaRPr lang="de-DE" dirty="0"/>
          </a:p>
        </p:txBody>
      </p:sp>
      <p:sp>
        <p:nvSpPr>
          <p:cNvPr id="30" name="Textfeld 29"/>
          <p:cNvSpPr txBox="1"/>
          <p:nvPr/>
        </p:nvSpPr>
        <p:spPr>
          <a:xfrm>
            <a:off x="5838194" y="5474717"/>
            <a:ext cx="406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C000"/>
                </a:solidFill>
                <a:latin typeface="Wingdings" pitchFamily="2" charset="2"/>
              </a:rPr>
              <a:t>‘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8" grpId="0"/>
      <p:bldP spid="26" grpId="0"/>
      <p:bldP spid="27" grpId="0"/>
      <p:bldP spid="28" grpId="0" animBg="1"/>
      <p:bldP spid="29" grpId="0"/>
      <p:bldP spid="30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err="1" smtClean="0">
                <a:solidFill>
                  <a:srgbClr val="FFFF00"/>
                </a:solidFill>
              </a:rPr>
              <a:t>Wrap</a:t>
            </a:r>
            <a:r>
              <a:rPr lang="de-DE" sz="3200" dirty="0" smtClean="0">
                <a:solidFill>
                  <a:srgbClr val="FFFF00"/>
                </a:solidFill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</a:rPr>
              <a:t>up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Summary</a:t>
            </a:r>
            <a:r>
              <a:rPr lang="de-DE" dirty="0" smtClean="0"/>
              <a:t> I</a:t>
            </a:r>
            <a:br>
              <a:rPr lang="de-DE" dirty="0" smtClean="0"/>
            </a:br>
            <a:r>
              <a:rPr lang="de-DE" sz="2400" dirty="0" smtClean="0">
                <a:hlinkClick r:id="rId2"/>
              </a:rPr>
              <a:t>http://welp.stethos.com/e_overview.html</a:t>
            </a:r>
            <a:r>
              <a:rPr lang="de-DE" sz="2400" dirty="0" smtClean="0"/>
              <a:t> </a:t>
            </a:r>
            <a:endParaRPr lang="de-DE" sz="2400" dirty="0"/>
          </a:p>
        </p:txBody>
      </p:sp>
      <p:pic>
        <p:nvPicPr>
          <p:cNvPr id="527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283" y="2386450"/>
            <a:ext cx="1366837" cy="429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64" name="Picture 4" descr="C:\Documents and Settings\Manuel.CORP\Desktop\ov_forms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1048" y="2386450"/>
            <a:ext cx="2002737" cy="2582634"/>
          </a:xfrm>
          <a:prstGeom prst="rect">
            <a:avLst/>
          </a:prstGeom>
          <a:noFill/>
        </p:spPr>
      </p:pic>
      <p:pic>
        <p:nvPicPr>
          <p:cNvPr id="527365" name="Picture 5" descr="C:\Documents and Settings\Manuel.CORP\Desktop\ov_securit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8618" y="2386450"/>
            <a:ext cx="2058099" cy="3860574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522516" y="1861457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Rules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2588497" y="1861457"/>
            <a:ext cx="3161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Forms &amp; Printer </a:t>
            </a:r>
            <a:r>
              <a:rPr lang="de-DE" sz="2000" dirty="0" err="1" smtClean="0"/>
              <a:t>Functions</a:t>
            </a:r>
            <a:endParaRPr lang="de-DE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7293431" y="1861457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Security</a:t>
            </a:r>
            <a:endParaRPr lang="de-DE" sz="2000" dirty="0"/>
          </a:p>
        </p:txBody>
      </p:sp>
      <p:pic>
        <p:nvPicPr>
          <p:cNvPr id="11" name="Grafik 10" descr="forms.PNG"/>
          <p:cNvPicPr>
            <a:picLocks noChangeAspect="1"/>
          </p:cNvPicPr>
          <p:nvPr/>
        </p:nvPicPr>
        <p:blipFill>
          <a:blip r:embed="rId6" cstate="print"/>
          <a:srcRect r="11817"/>
          <a:stretch>
            <a:fillRect/>
          </a:stretch>
        </p:blipFill>
        <p:spPr>
          <a:xfrm>
            <a:off x="2208954" y="2386450"/>
            <a:ext cx="1487260" cy="3682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Summary</a:t>
            </a:r>
            <a:r>
              <a:rPr lang="de-DE" dirty="0" smtClean="0"/>
              <a:t> II</a:t>
            </a:r>
            <a:br>
              <a:rPr lang="de-DE" dirty="0" smtClean="0"/>
            </a:br>
            <a:r>
              <a:rPr lang="de-DE" sz="2400" dirty="0" smtClean="0">
                <a:hlinkClick r:id="rId2"/>
              </a:rPr>
              <a:t>http://welp.stethos.com/e_overview.html</a:t>
            </a:r>
            <a:r>
              <a:rPr lang="de-DE" sz="2400" dirty="0" smtClean="0"/>
              <a:t> </a:t>
            </a:r>
            <a:endParaRPr lang="de-DE" sz="2400" dirty="0"/>
          </a:p>
        </p:txBody>
      </p:sp>
      <p:pic>
        <p:nvPicPr>
          <p:cNvPr id="528386" name="Picture 2" descr="C:\Documents and Settings\Manuel.CORP\Desktop\ov_archiv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537" y="2710551"/>
            <a:ext cx="1747194" cy="3668486"/>
          </a:xfrm>
          <a:prstGeom prst="rect">
            <a:avLst/>
          </a:prstGeom>
          <a:noFill/>
        </p:spPr>
      </p:pic>
      <p:pic>
        <p:nvPicPr>
          <p:cNvPr id="528387" name="Picture 3" descr="C:\Documents and Settings\Manuel.CORP\Desktop\ov_dist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7238" y="2710551"/>
            <a:ext cx="2018765" cy="3851083"/>
          </a:xfrm>
          <a:prstGeom prst="rect">
            <a:avLst/>
          </a:prstGeom>
          <a:noFill/>
        </p:spPr>
      </p:pic>
      <p:pic>
        <p:nvPicPr>
          <p:cNvPr id="528388" name="Picture 4" descr="C:\Documents and Settings\Manuel.CORP\Desktop\ov_ticketi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2867" y="2710551"/>
            <a:ext cx="1807482" cy="1690398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598718" y="2120246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Archiving</a:t>
            </a:r>
            <a:endParaRPr lang="de-DE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2621180" y="2120246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Job Distribution</a:t>
            </a:r>
            <a:endParaRPr lang="de-DE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7336975" y="2120246"/>
            <a:ext cx="1202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Ticketing</a:t>
            </a:r>
            <a:endParaRPr lang="de-DE" sz="2000" dirty="0"/>
          </a:p>
        </p:txBody>
      </p:sp>
      <p:pic>
        <p:nvPicPr>
          <p:cNvPr id="9" name="Grafik 8" descr="b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1510" y="2710551"/>
            <a:ext cx="1425851" cy="329088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722120" y="1812470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/>
              <a:t>Bar </a:t>
            </a:r>
            <a:r>
              <a:rPr lang="de-DE" sz="2000" dirty="0" err="1" smtClean="0"/>
              <a:t>codes</a:t>
            </a:r>
            <a:r>
              <a:rPr lang="de-DE" sz="2000" dirty="0" smtClean="0"/>
              <a:t>, OCR, </a:t>
            </a:r>
            <a:br>
              <a:rPr lang="de-DE" sz="2000" dirty="0" smtClean="0"/>
            </a:br>
            <a:r>
              <a:rPr lang="de-DE" sz="2000" dirty="0" smtClean="0"/>
              <a:t>OMR, MICR</a:t>
            </a:r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0"/>
          <p:cNvSpPr>
            <a:spLocks noGrp="1"/>
          </p:cNvSpPr>
          <p:nvPr>
            <p:ph type="title"/>
          </p:nvPr>
        </p:nvSpPr>
        <p:spPr bwMode="auto">
          <a:xfrm>
            <a:off x="1958975" y="274638"/>
            <a:ext cx="5734050" cy="13938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Summary III</a:t>
            </a:r>
            <a:br>
              <a:rPr lang="en-US" dirty="0" smtClean="0"/>
            </a:br>
            <a:r>
              <a:rPr lang="de-DE" sz="2400" dirty="0" smtClean="0">
                <a:hlinkClick r:id="rId3"/>
              </a:rPr>
              <a:t>http://welp.stethos.com</a:t>
            </a:r>
            <a:r>
              <a:rPr lang="de-DE" sz="2400" dirty="0" smtClean="0"/>
              <a:t> </a:t>
            </a:r>
          </a:p>
        </p:txBody>
      </p:sp>
      <p:sp>
        <p:nvSpPr>
          <p:cNvPr id="25604" name="Text Box 13"/>
          <p:cNvSpPr txBox="1">
            <a:spLocks noChangeArrowheads="1"/>
          </p:cNvSpPr>
          <p:nvPr/>
        </p:nvSpPr>
        <p:spPr bwMode="gray">
          <a:xfrm>
            <a:off x="946150" y="2520950"/>
            <a:ext cx="2309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30000"/>
              </a:spcBef>
            </a:pPr>
            <a:r>
              <a:rPr lang="de-DE" sz="2000"/>
              <a:t>10 minutes product video</a:t>
            </a:r>
          </a:p>
        </p:txBody>
      </p:sp>
      <p:pic>
        <p:nvPicPr>
          <p:cNvPr id="3584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" y="3713163"/>
            <a:ext cx="3635375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7075" y="1838325"/>
            <a:ext cx="4103688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gray">
          <a:xfrm>
            <a:off x="5145088" y="5153025"/>
            <a:ext cx="29733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30000"/>
              </a:spcBef>
            </a:pPr>
            <a:r>
              <a:rPr lang="de-DE" sz="2000"/>
              <a:t>Click on any item</a:t>
            </a:r>
            <a:br>
              <a:rPr lang="de-DE" sz="2000"/>
            </a:br>
            <a:r>
              <a:rPr lang="de-DE" sz="2000"/>
              <a:t>to get more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17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Oval 4"/>
          <p:cNvSpPr>
            <a:spLocks noChangeArrowheads="1"/>
          </p:cNvSpPr>
          <p:nvPr/>
        </p:nvSpPr>
        <p:spPr bwMode="auto">
          <a:xfrm>
            <a:off x="682625" y="1860550"/>
            <a:ext cx="7562850" cy="4851400"/>
          </a:xfrm>
          <a:prstGeom prst="ellipse">
            <a:avLst/>
          </a:prstGeom>
          <a:gradFill rotWithShape="0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30000"/>
              </a:spcBef>
            </a:pPr>
            <a:endParaRPr lang="de-DE"/>
          </a:p>
        </p:txBody>
      </p:sp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3713163" y="2200275"/>
            <a:ext cx="1609725" cy="738188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wrap="none" anchorCtr="1">
            <a:flatTx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600" b="1"/>
              <a:t>Yes, there are </a:t>
            </a:r>
          </a:p>
          <a:p>
            <a:pPr eaLnBrk="0" hangingPunct="0">
              <a:lnSpc>
                <a:spcPct val="85000"/>
              </a:lnSpc>
            </a:pPr>
            <a:r>
              <a:rPr lang="en-US" sz="1600" b="1"/>
              <a:t>much more </a:t>
            </a:r>
            <a:br>
              <a:rPr lang="en-US" sz="1600" b="1"/>
            </a:br>
            <a:r>
              <a:rPr lang="en-US" sz="1600" b="1"/>
              <a:t>functions...</a:t>
            </a:r>
            <a:endParaRPr lang="en-US" sz="1600"/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1379538" y="3459163"/>
            <a:ext cx="1958975" cy="561975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anchorCtr="1">
            <a:flatTx/>
          </a:bodyPr>
          <a:lstStyle/>
          <a:p>
            <a:pPr marL="93663" algn="ctr" eaLnBrk="0" hangingPunct="0">
              <a:lnSpc>
                <a:spcPct val="85000"/>
              </a:lnSpc>
            </a:pPr>
            <a:r>
              <a:rPr lang="en-US" sz="1600" b="1"/>
              <a:t>and think</a:t>
            </a:r>
          </a:p>
        </p:txBody>
      </p:sp>
      <p:sp>
        <p:nvSpPr>
          <p:cNvPr id="1108999" name="Rectangle 7"/>
          <p:cNvSpPr>
            <a:spLocks noChangeArrowheads="1"/>
          </p:cNvSpPr>
          <p:nvPr/>
        </p:nvSpPr>
        <p:spPr bwMode="auto">
          <a:xfrm>
            <a:off x="3027363" y="4741863"/>
            <a:ext cx="3270250" cy="1133475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wrap="none" anchorCtr="1">
            <a:flatTx/>
          </a:bodyPr>
          <a:lstStyle/>
          <a:p>
            <a:pPr marL="93663" algn="ctr" eaLnBrk="0" hangingPunct="0">
              <a:lnSpc>
                <a:spcPct val="85000"/>
              </a:lnSpc>
            </a:pPr>
            <a:r>
              <a:rPr lang="en-US" sz="1600" b="1"/>
              <a:t/>
            </a:r>
            <a:br>
              <a:rPr lang="en-US" sz="1600" b="1"/>
            </a:br>
            <a:r>
              <a:rPr lang="en-US" sz="1600" b="1"/>
              <a:t> You combine all                   </a:t>
            </a:r>
            <a:br>
              <a:rPr lang="en-US" sz="1600" b="1"/>
            </a:br>
            <a:endParaRPr lang="en-US" sz="1600" b="1"/>
          </a:p>
          <a:p>
            <a:pPr marL="93663" algn="ctr" eaLnBrk="0" hangingPunct="0">
              <a:lnSpc>
                <a:spcPct val="85000"/>
              </a:lnSpc>
            </a:pPr>
            <a:r>
              <a:rPr lang="en-US" sz="1600" b="1"/>
              <a:t>FUNCTIONS!              </a:t>
            </a:r>
          </a:p>
          <a:p>
            <a:pPr marL="93663" algn="ctr" eaLnBrk="0" hangingPunct="0">
              <a:lnSpc>
                <a:spcPct val="85000"/>
              </a:lnSpc>
            </a:pPr>
            <a:endParaRPr lang="en-US" sz="1600" b="1"/>
          </a:p>
        </p:txBody>
      </p:sp>
      <p:sp>
        <p:nvSpPr>
          <p:cNvPr id="1109000" name="Rectangle 8"/>
          <p:cNvSpPr>
            <a:spLocks noChangeArrowheads="1"/>
          </p:cNvSpPr>
          <p:nvPr/>
        </p:nvSpPr>
        <p:spPr bwMode="auto">
          <a:xfrm>
            <a:off x="3865563" y="3687763"/>
            <a:ext cx="2774950" cy="333375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wrap="none" anchorCtr="1">
            <a:flatTx/>
          </a:bodyPr>
          <a:lstStyle/>
          <a:p>
            <a:pPr marL="93663" eaLnBrk="0" hangingPunct="0">
              <a:lnSpc>
                <a:spcPct val="85000"/>
              </a:lnSpc>
            </a:pPr>
            <a:r>
              <a:rPr lang="en-US" sz="1600" b="1"/>
              <a:t>what ELP can do for you?</a:t>
            </a:r>
          </a:p>
        </p:txBody>
      </p:sp>
      <p:sp>
        <p:nvSpPr>
          <p:cNvPr id="1109002" name="Rectangle 10"/>
          <p:cNvSpPr>
            <a:spLocks noChangeArrowheads="1"/>
          </p:cNvSpPr>
          <p:nvPr/>
        </p:nvSpPr>
        <p:spPr bwMode="auto">
          <a:xfrm>
            <a:off x="7154863" y="3948113"/>
            <a:ext cx="784225" cy="352425"/>
          </a:xfrm>
          <a:prstGeom prst="rect">
            <a:avLst/>
          </a:prstGeom>
          <a:solidFill>
            <a:srgbClr val="A0E4D5"/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0E4D5"/>
            </a:extrusionClr>
          </a:sp3d>
        </p:spPr>
        <p:txBody>
          <a:bodyPr wrap="none" anchorCtr="1">
            <a:flatTx/>
          </a:bodyPr>
          <a:lstStyle/>
          <a:p>
            <a:pPr marL="93663" eaLnBrk="0" hangingPunct="0">
              <a:lnSpc>
                <a:spcPct val="85000"/>
              </a:lnSpc>
            </a:pPr>
            <a:r>
              <a:rPr lang="en-US" sz="1600" b="1"/>
              <a:t>If</a:t>
            </a:r>
          </a:p>
        </p:txBody>
      </p:sp>
      <p:sp>
        <p:nvSpPr>
          <p:cNvPr id="78856" name="Rectangle 11"/>
          <p:cNvSpPr>
            <a:spLocks noChangeArrowheads="1"/>
          </p:cNvSpPr>
          <p:nvPr/>
        </p:nvSpPr>
        <p:spPr bwMode="gray">
          <a:xfrm>
            <a:off x="5651500" y="6654800"/>
            <a:ext cx="3492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eaLnBrk="0" hangingPunct="0"/>
            <a:r>
              <a:rPr lang="en-US">
                <a:solidFill>
                  <a:schemeClr val="tx2"/>
                </a:solidFill>
              </a:rPr>
              <a:t>The power of  ELP output management</a:t>
            </a:r>
          </a:p>
        </p:txBody>
      </p:sp>
      <p:pic>
        <p:nvPicPr>
          <p:cNvPr id="78857" name="Picture 13" descr="Swis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3513" y="4819650"/>
            <a:ext cx="957262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958975" y="274638"/>
            <a:ext cx="5734050" cy="13938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Even more…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8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8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9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9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09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09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08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08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998" grpId="0" animBg="1" autoUpdateAnimBg="0"/>
      <p:bldP spid="1108999" grpId="0" animBg="1" autoUpdateAnimBg="0"/>
      <p:bldP spid="1109000" grpId="0" animBg="1" autoUpdateAnimBg="0"/>
      <p:bldP spid="1109002" grpId="0" animBg="1" autoUpdateAnimBg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gray">
          <a:xfrm>
            <a:off x="231775" y="228600"/>
            <a:ext cx="4224338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3000">
                <a:solidFill>
                  <a:schemeClr val="tx2"/>
                </a:solidFill>
                <a:latin typeface="Futura Hv" pitchFamily="34" charset="0"/>
              </a:rPr>
              <a:t/>
            </a:r>
            <a:br>
              <a:rPr lang="en-US" sz="3000">
                <a:solidFill>
                  <a:schemeClr val="tx2"/>
                </a:solidFill>
                <a:latin typeface="Futura Hv" pitchFamily="34" charset="0"/>
              </a:rPr>
            </a:br>
            <a:endParaRPr lang="en-US" sz="3000">
              <a:solidFill>
                <a:schemeClr val="tx2"/>
              </a:solidFill>
              <a:latin typeface="Futura Hv" pitchFamily="34" charset="0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gray">
          <a:xfrm>
            <a:off x="231775" y="228600"/>
            <a:ext cx="4224338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sz="3000">
                <a:solidFill>
                  <a:schemeClr val="tx2"/>
                </a:solidFill>
                <a:latin typeface="Futura Hv" pitchFamily="34" charset="0"/>
              </a:rPr>
              <a:t/>
            </a:r>
            <a:br>
              <a:rPr lang="en-US" sz="3000">
                <a:solidFill>
                  <a:schemeClr val="tx2"/>
                </a:solidFill>
                <a:latin typeface="Futura Hv" pitchFamily="34" charset="0"/>
              </a:rPr>
            </a:br>
            <a:endParaRPr lang="en-US" sz="3000">
              <a:solidFill>
                <a:schemeClr val="tx2"/>
              </a:solidFill>
              <a:latin typeface="Futura Hv" pitchFamily="34" charset="0"/>
            </a:endParaRP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gray">
          <a:xfrm>
            <a:off x="4672013" y="217488"/>
            <a:ext cx="4233862" cy="4381500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ct val="0"/>
              </a:spcBef>
              <a:spcAft>
                <a:spcPct val="50000"/>
              </a:spcAft>
            </a:pPr>
            <a:r>
              <a:rPr lang="en-US" sz="2400"/>
              <a:t>Who shows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</a:pPr>
            <a:r>
              <a:rPr lang="en-US" sz="2400" b="1" u="sng"/>
              <a:t>competence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</a:pPr>
            <a:r>
              <a:rPr lang="en-US" sz="2400"/>
              <a:t>in [printer] solutions 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</a:pPr>
            <a:r>
              <a:rPr lang="en-US" sz="2400"/>
              <a:t>generates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</a:pPr>
            <a:r>
              <a:rPr lang="en-US" sz="2400" b="1" u="sng"/>
              <a:t>confidence</a:t>
            </a:r>
            <a:endParaRPr lang="en-US" sz="2400"/>
          </a:p>
          <a:p>
            <a:pPr algn="ctr">
              <a:spcBef>
                <a:spcPct val="0"/>
              </a:spcBef>
              <a:spcAft>
                <a:spcPct val="50000"/>
              </a:spcAft>
            </a:pPr>
            <a:r>
              <a:rPr lang="en-US" sz="2400"/>
              <a:t>at the customer.</a:t>
            </a:r>
          </a:p>
        </p:txBody>
      </p:sp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4662488" y="5308600"/>
            <a:ext cx="42814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>
              <a:spcBef>
                <a:spcPct val="0"/>
              </a:spcBef>
            </a:pPr>
            <a:r>
              <a:rPr lang="de-DE" sz="2000" b="1">
                <a:solidFill>
                  <a:srgbClr val="6666FF"/>
                </a:solidFill>
              </a:rPr>
              <a:t>W-ELP</a:t>
            </a:r>
          </a:p>
          <a:p>
            <a:pPr algn="r" defTabSz="762000">
              <a:spcBef>
                <a:spcPct val="0"/>
              </a:spcBef>
            </a:pPr>
            <a:r>
              <a:rPr lang="de-DE" sz="2000" b="1">
                <a:solidFill>
                  <a:srgbClr val="6666FF"/>
                </a:solidFill>
              </a:rPr>
              <a:t>	then you know it works!</a:t>
            </a:r>
          </a:p>
        </p:txBody>
      </p:sp>
      <p:pic>
        <p:nvPicPr>
          <p:cNvPr id="26630" name="Picture 9" descr="ph_0372_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238125"/>
            <a:ext cx="4330700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1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197600" y="4584700"/>
            <a:ext cx="2946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Thank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Download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ELP </a:t>
            </a:r>
            <a:r>
              <a:rPr lang="de-DE" dirty="0" err="1" smtClean="0"/>
              <a:t>trial</a:t>
            </a:r>
            <a:r>
              <a:rPr lang="de-DE" dirty="0" smtClean="0"/>
              <a:t> </a:t>
            </a:r>
            <a:r>
              <a:rPr lang="de-DE" dirty="0" err="1" smtClean="0"/>
              <a:t>version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60831" y="1877785"/>
            <a:ext cx="3603170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Go to </a:t>
            </a:r>
            <a:r>
              <a:rPr lang="en-US" sz="2200" dirty="0" smtClean="0">
                <a:solidFill>
                  <a:srgbClr val="FFFFFF"/>
                </a:solidFill>
                <a:hlinkClick r:id="rId2"/>
              </a:rPr>
              <a:t>http://welp.stethos.com</a:t>
            </a:r>
            <a:endParaRPr lang="en-US" sz="2200" dirty="0" smtClean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Follow the download link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Fill in the forms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Fill in the capture and click on send</a:t>
            </a:r>
          </a:p>
        </p:txBody>
      </p:sp>
      <p:pic>
        <p:nvPicPr>
          <p:cNvPr id="9" name="Grafik 8" descr="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8493" y="3091543"/>
            <a:ext cx="3608615" cy="1980973"/>
          </a:xfrm>
          <a:prstGeom prst="rect">
            <a:avLst/>
          </a:prstGeom>
        </p:spPr>
      </p:pic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2946400" y="4310743"/>
            <a:ext cx="3018971" cy="47897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0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199" y="2935034"/>
            <a:ext cx="4339771" cy="31434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Download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ELP </a:t>
            </a:r>
            <a:r>
              <a:rPr lang="de-DE" dirty="0" err="1" smtClean="0"/>
              <a:t>trial</a:t>
            </a:r>
            <a:r>
              <a:rPr lang="de-DE" dirty="0" smtClean="0"/>
              <a:t> </a:t>
            </a:r>
            <a:r>
              <a:rPr lang="de-DE" dirty="0" err="1" smtClean="0"/>
              <a:t>version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60831" y="1877785"/>
            <a:ext cx="3603170" cy="479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Go to </a:t>
            </a:r>
            <a:r>
              <a:rPr lang="en-US" sz="2200" dirty="0" smtClean="0">
                <a:solidFill>
                  <a:srgbClr val="FFFFFF"/>
                </a:solidFill>
                <a:hlinkClick r:id="rId3"/>
              </a:rPr>
              <a:t>http://welp.stethos.com</a:t>
            </a:r>
            <a:endParaRPr lang="en-US" sz="2200" dirty="0" smtClean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Follow the download link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Fill in the forms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Fill in the capture and click on send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Download the Test Version for your platform</a:t>
            </a:r>
          </a:p>
          <a:p>
            <a:pPr marL="457200" indent="-457200"/>
            <a:r>
              <a:rPr lang="en-US" sz="1800" dirty="0" smtClean="0">
                <a:solidFill>
                  <a:srgbClr val="FFFFFF"/>
                </a:solidFill>
              </a:rPr>
              <a:t>	Note: non-Windows users should additionally download the Windows version</a:t>
            </a: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3628571" y="5007429"/>
            <a:ext cx="754743" cy="362857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Installation: </a:t>
            </a:r>
            <a:br>
              <a:rPr lang="de-DE" dirty="0" smtClean="0"/>
            </a:br>
            <a:r>
              <a:rPr lang="de-DE" dirty="0" smtClean="0"/>
              <a:t>Unix, Linux, etc.</a:t>
            </a:r>
            <a:endParaRPr lang="de-DE" dirty="0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565150" y="1765300"/>
            <a:ext cx="7927975" cy="480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b="1" dirty="0"/>
              <a:t>Requirements:</a:t>
            </a:r>
            <a:r>
              <a:rPr lang="en-US" sz="1800" dirty="0"/>
              <a:t> 	PCL 5e/c data </a:t>
            </a:r>
            <a:r>
              <a:rPr lang="en-US" sz="1800" dirty="0" smtClean="0"/>
              <a:t>streams,  any other for </a:t>
            </a:r>
            <a:r>
              <a:rPr lang="en-US" sz="1800" dirty="0"/>
              <a:t>basic functions 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endParaRPr lang="en-US" sz="1800" dirty="0"/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b="1" dirty="0"/>
              <a:t>Software installation process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dirty="0"/>
              <a:t>		1. Download dialect  </a:t>
            </a:r>
            <a:r>
              <a:rPr lang="en-US" sz="1800" dirty="0" smtClean="0"/>
              <a:t>specific package from product website</a:t>
            </a:r>
            <a:endParaRPr lang="en-US" sz="1800" b="1" dirty="0"/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dirty="0"/>
              <a:t>		2. Unpack </a:t>
            </a:r>
            <a:r>
              <a:rPr lang="en-US" sz="1800" dirty="0" smtClean="0"/>
              <a:t>into </a:t>
            </a:r>
            <a:r>
              <a:rPr lang="en-US" sz="1800" dirty="0"/>
              <a:t>any directory, all files in lower case!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dirty="0"/>
              <a:t>		3. Set the convert file to executable: </a:t>
            </a:r>
            <a:r>
              <a:rPr lang="en-US" sz="1800" dirty="0" err="1"/>
              <a:t>chmod</a:t>
            </a:r>
            <a:r>
              <a:rPr lang="en-US" sz="1800" dirty="0"/>
              <a:t> 777 </a:t>
            </a:r>
            <a:r>
              <a:rPr lang="en-US" sz="1800" dirty="0" err="1"/>
              <a:t>conv</a:t>
            </a:r>
            <a:r>
              <a:rPr lang="en-US" sz="1800" dirty="0" smtClean="0"/>
              <a:t>…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endParaRPr lang="en-US" sz="1800" dirty="0" smtClean="0"/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b="1" dirty="0" smtClean="0"/>
              <a:t>Functionality test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dirty="0" smtClean="0"/>
              <a:t> 		1. ./convert ./BarcodeOverview.pcl </a:t>
            </a:r>
            <a:r>
              <a:rPr lang="en-US" sz="1800" dirty="0" err="1" smtClean="0"/>
              <a:t>outfile</a:t>
            </a:r>
            <a:endParaRPr lang="en-US" sz="1800" dirty="0" smtClean="0"/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dirty="0" smtClean="0"/>
              <a:t>		2. send the </a:t>
            </a:r>
            <a:r>
              <a:rPr lang="en-US" sz="1800" dirty="0" err="1" smtClean="0"/>
              <a:t>outfile</a:t>
            </a:r>
            <a:r>
              <a:rPr lang="en-US" sz="1800" dirty="0" smtClean="0"/>
              <a:t> to any PCL5 capable printer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endParaRPr lang="en-US" sz="1800" dirty="0" smtClean="0"/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b="1" dirty="0" smtClean="0"/>
              <a:t>Installation even in SAP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dirty="0" smtClean="0"/>
              <a:t>		ELP usually is piped right in front of the LP or LPR command</a:t>
            </a:r>
            <a:br>
              <a:rPr lang="en-US" sz="1800" dirty="0" smtClean="0"/>
            </a:br>
            <a:r>
              <a:rPr lang="en-US" sz="1800" dirty="0" smtClean="0"/>
              <a:t>	If in SAP the command line field is to short, call a shell script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endParaRPr lang="en-US" sz="1800" dirty="0" smtClean="0"/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b="1" dirty="0" smtClean="0"/>
              <a:t>Example: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None/>
            </a:pPr>
            <a:r>
              <a:rPr lang="en-US" sz="1800" dirty="0" smtClean="0"/>
              <a:t>	/</a:t>
            </a:r>
            <a:r>
              <a:rPr lang="en-US" sz="1800" dirty="0" err="1" smtClean="0"/>
              <a:t>elp</a:t>
            </a:r>
            <a:r>
              <a:rPr lang="en-US" sz="1800" dirty="0" smtClean="0"/>
              <a:t>/</a:t>
            </a:r>
            <a:r>
              <a:rPr lang="en-US" sz="1800" dirty="0" err="1" smtClean="0"/>
              <a:t>convert_hp</a:t>
            </a:r>
            <a:r>
              <a:rPr lang="en-US" sz="1800" dirty="0" smtClean="0"/>
              <a:t> $1 STDOUT –d/</a:t>
            </a:r>
            <a:r>
              <a:rPr lang="en-US" sz="1800" dirty="0" err="1" smtClean="0"/>
              <a:t>welp</a:t>
            </a:r>
            <a:r>
              <a:rPr lang="en-US" sz="1800" dirty="0" smtClean="0"/>
              <a:t> –c/</a:t>
            </a:r>
            <a:r>
              <a:rPr lang="en-US" sz="1800" dirty="0" err="1" smtClean="0"/>
              <a:t>welp</a:t>
            </a:r>
            <a:r>
              <a:rPr lang="en-US" sz="1800" dirty="0" smtClean="0"/>
              <a:t>/convert.ini | LPR ….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gray">
          <a:xfrm rot="5400000">
            <a:off x="6561773" y="3316924"/>
            <a:ext cx="410717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0"/>
          <a:lstStyle/>
          <a:p>
            <a:pPr>
              <a:spcBef>
                <a:spcPct val="0"/>
              </a:spcBef>
            </a:pPr>
            <a:r>
              <a:rPr lang="en-US" sz="3000" dirty="0" smtClean="0">
                <a:solidFill>
                  <a:schemeClr val="tx2"/>
                </a:solidFill>
              </a:rPr>
              <a:t>AS/400 </a:t>
            </a:r>
            <a:r>
              <a:rPr lang="en-US" sz="3000" dirty="0">
                <a:solidFill>
                  <a:schemeClr val="tx2"/>
                </a:solidFill>
              </a:rPr>
              <a:t>on </a:t>
            </a:r>
            <a:r>
              <a:rPr lang="en-US" sz="3000" dirty="0" smtClean="0">
                <a:solidFill>
                  <a:schemeClr val="tx2"/>
                </a:solidFill>
              </a:rPr>
              <a:t>request</a:t>
            </a:r>
            <a:endParaRPr lang="en-US" sz="2000" dirty="0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6400" y="5265544"/>
            <a:ext cx="1117600" cy="133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Installation:</a:t>
            </a:r>
            <a:br>
              <a:rPr lang="de-DE" dirty="0" smtClean="0"/>
            </a:br>
            <a:r>
              <a:rPr lang="de-DE" dirty="0" smtClean="0"/>
              <a:t>Unix, Linux, etc.</a:t>
            </a:r>
            <a:endParaRPr lang="de-DE" dirty="0"/>
          </a:p>
        </p:txBody>
      </p:sp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6400" y="5265544"/>
            <a:ext cx="1117600" cy="133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625246" y="3505200"/>
            <a:ext cx="7893507" cy="932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00" dirty="0" err="1" smtClean="0"/>
              <a:t>For</a:t>
            </a:r>
            <a:r>
              <a:rPr lang="de-DE" sz="2600" dirty="0" smtClean="0"/>
              <a:t> </a:t>
            </a:r>
            <a:r>
              <a:rPr lang="de-DE" sz="2600" dirty="0" err="1" smtClean="0"/>
              <a:t>more</a:t>
            </a:r>
            <a:r>
              <a:rPr lang="de-DE" sz="2600" dirty="0" smtClean="0"/>
              <a:t> </a:t>
            </a:r>
            <a:r>
              <a:rPr lang="de-DE" sz="2600" dirty="0" err="1" smtClean="0"/>
              <a:t>details</a:t>
            </a:r>
            <a:r>
              <a:rPr lang="de-DE" sz="2600" dirty="0" smtClean="0"/>
              <a:t> </a:t>
            </a:r>
            <a:r>
              <a:rPr lang="de-DE" sz="2600" dirty="0" err="1" smtClean="0"/>
              <a:t>please</a:t>
            </a:r>
            <a:r>
              <a:rPr lang="de-DE" sz="2600" dirty="0" smtClean="0"/>
              <a:t> </a:t>
            </a:r>
            <a:r>
              <a:rPr lang="de-DE" sz="2600" dirty="0" err="1" smtClean="0"/>
              <a:t>visit</a:t>
            </a:r>
            <a:r>
              <a:rPr lang="de-DE" sz="2600" dirty="0" smtClean="0"/>
              <a:t> </a:t>
            </a:r>
            <a:r>
              <a:rPr lang="de-DE" sz="2600" dirty="0" err="1" smtClean="0"/>
              <a:t>our</a:t>
            </a:r>
            <a:r>
              <a:rPr lang="de-DE" sz="2600" dirty="0" smtClean="0"/>
              <a:t> online-</a:t>
            </a:r>
            <a:r>
              <a:rPr lang="de-DE" sz="2600" dirty="0" err="1" smtClean="0"/>
              <a:t>help</a:t>
            </a:r>
            <a:r>
              <a:rPr lang="de-DE" sz="2600" dirty="0" smtClean="0"/>
              <a:t>:</a:t>
            </a:r>
          </a:p>
          <a:p>
            <a:pPr algn="ctr"/>
            <a:r>
              <a:rPr lang="de-DE" sz="2200" dirty="0" smtClean="0">
                <a:hlinkClick r:id="rId3"/>
              </a:rPr>
              <a:t>http://welp.stethos.com/online-help/user_manuals.html#Install</a:t>
            </a:r>
            <a:endParaRPr lang="de-DE" sz="2200" dirty="0" smtClean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smtClean="0">
                <a:solidFill>
                  <a:srgbClr val="FFFF00"/>
                </a:solidFill>
              </a:rPr>
              <a:t>Installation on MS Windows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Installation on Windows</a:t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Start-</a:t>
            </a:r>
            <a:r>
              <a:rPr lang="de-DE" dirty="0" err="1" smtClean="0"/>
              <a:t>Up</a:t>
            </a:r>
            <a:r>
              <a:rPr lang="de-DE" dirty="0" smtClean="0"/>
              <a:t> Agent</a:t>
            </a:r>
            <a:endParaRPr lang="de-DE" dirty="0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0831" y="1877784"/>
            <a:ext cx="8356598" cy="493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After unzipping, just start the installer (</a:t>
            </a:r>
            <a:r>
              <a:rPr lang="en-US" sz="2000" dirty="0" err="1" smtClean="0">
                <a:solidFill>
                  <a:srgbClr val="FFFFFF"/>
                </a:solidFill>
              </a:rPr>
              <a:t>msi</a:t>
            </a:r>
            <a:r>
              <a:rPr lang="en-US" sz="2000" dirty="0" smtClean="0">
                <a:solidFill>
                  <a:srgbClr val="FFFFFF"/>
                </a:solidFill>
              </a:rPr>
              <a:t> file) and follow the steps described in the installation wizard.</a:t>
            </a: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If you get this screen, you´re almost done. Please read the notes carefully. On ELP start-up the software checks statement 1 and 2.</a:t>
            </a: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</p:txBody>
      </p:sp>
      <p:pic>
        <p:nvPicPr>
          <p:cNvPr id="193537" name="Picture 1" descr="M:\Manuel\PowerPoint\ELP_Technical\Screenshots ELP Installation\010.PNG"/>
          <p:cNvPicPr>
            <a:picLocks noChangeAspect="1" noChangeArrowheads="1"/>
          </p:cNvPicPr>
          <p:nvPr/>
        </p:nvPicPr>
        <p:blipFill>
          <a:blip r:embed="rId2" cstate="print"/>
          <a:srcRect l="17163" t="14248" r="29792" b="18990"/>
          <a:stretch>
            <a:fillRect/>
          </a:stretch>
        </p:blipFill>
        <p:spPr bwMode="auto">
          <a:xfrm>
            <a:off x="2841172" y="2812200"/>
            <a:ext cx="3461657" cy="2652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3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Start-</a:t>
            </a:r>
            <a:r>
              <a:rPr lang="de-DE" dirty="0" err="1" smtClean="0"/>
              <a:t>Up</a:t>
            </a:r>
            <a:r>
              <a:rPr lang="de-DE" dirty="0" smtClean="0"/>
              <a:t> Agent</a:t>
            </a:r>
            <a:br>
              <a:rPr lang="de-DE" dirty="0" smtClean="0"/>
            </a:b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PPAdmin</a:t>
            </a:r>
            <a:r>
              <a:rPr lang="de-DE" sz="3600" dirty="0" smtClean="0"/>
              <a:t> </a:t>
            </a:r>
            <a:r>
              <a:rPr lang="de-DE" sz="3600" dirty="0" err="1" smtClean="0"/>
              <a:t>Contol</a:t>
            </a:r>
            <a:r>
              <a:rPr lang="de-DE" sz="3600" dirty="0" smtClean="0"/>
              <a:t> Center</a:t>
            </a:r>
            <a:endParaRPr lang="de-DE" sz="3600" dirty="0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935" y="2269680"/>
            <a:ext cx="7609112" cy="307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This agent pops up if no printer queues are activated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You can enter a [demo] license key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A feature key (if available)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Can setup a password: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Study the self training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Activate queues</a:t>
            </a: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</p:txBody>
      </p:sp>
      <p:pic>
        <p:nvPicPr>
          <p:cNvPr id="451586" name="Picture 2" descr="M:\Manuel\PowerPoint\ELP_Technical\Screenshots ELP Installation\0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8114" y="3106989"/>
            <a:ext cx="4311650" cy="3478867"/>
          </a:xfrm>
          <a:prstGeom prst="rect">
            <a:avLst/>
          </a:prstGeom>
          <a:noFill/>
        </p:spPr>
      </p:pic>
      <p:sp>
        <p:nvSpPr>
          <p:cNvPr id="6" name="Line 19"/>
          <p:cNvSpPr>
            <a:spLocks noChangeShapeType="1"/>
          </p:cNvSpPr>
          <p:nvPr/>
        </p:nvSpPr>
        <p:spPr bwMode="auto">
          <a:xfrm>
            <a:off x="4542971" y="3189511"/>
            <a:ext cx="1407886" cy="435429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3907971" y="3418115"/>
            <a:ext cx="2013858" cy="39551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>
            <a:off x="3548743" y="3810000"/>
            <a:ext cx="2750457" cy="308425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flipV="1">
            <a:off x="3385457" y="4292597"/>
            <a:ext cx="2928256" cy="726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 flipV="1">
            <a:off x="2688771" y="4669967"/>
            <a:ext cx="2304144" cy="21776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5370286" y="4640939"/>
            <a:ext cx="1146628" cy="14515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ELP Technical </a:t>
            </a:r>
            <a:r>
              <a:rPr lang="de-DE" dirty="0" err="1" smtClean="0"/>
              <a:t>Presentation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654614" y="2119086"/>
            <a:ext cx="7344228" cy="456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Explanatory note: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</a:pPr>
            <a:r>
              <a:rPr lang="en-US" sz="2600" dirty="0" smtClean="0">
                <a:solidFill>
                  <a:srgbClr val="FFFFFF"/>
                </a:solidFill>
              </a:rPr>
              <a:t>This document explains the technical possibilities of ELP and it is not supposed to be a </a:t>
            </a:r>
            <a:r>
              <a:rPr lang="en-US" sz="2600" dirty="0" err="1" smtClean="0">
                <a:solidFill>
                  <a:srgbClr val="FFC000"/>
                </a:solidFill>
              </a:rPr>
              <a:t>selftraining</a:t>
            </a:r>
            <a:r>
              <a:rPr lang="en-US" sz="2600" dirty="0" smtClean="0">
                <a:solidFill>
                  <a:srgbClr val="FFFFFF"/>
                </a:solidFill>
              </a:rPr>
              <a:t>.</a:t>
            </a:r>
            <a:br>
              <a:rPr lang="en-US" sz="2600" dirty="0" smtClean="0">
                <a:solidFill>
                  <a:srgbClr val="FFFFFF"/>
                </a:solidFill>
              </a:rPr>
            </a:br>
            <a:endParaRPr lang="en-US" sz="2600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</a:pPr>
            <a:r>
              <a:rPr lang="en-US" sz="2600" dirty="0" smtClean="0">
                <a:solidFill>
                  <a:srgbClr val="FFFFFF"/>
                </a:solidFill>
              </a:rPr>
              <a:t>For receiving a training please have a look into the self training manual:</a:t>
            </a:r>
          </a:p>
          <a:p>
            <a:pPr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</a:pPr>
            <a:r>
              <a:rPr lang="en-US" sz="2600" dirty="0" smtClean="0">
                <a:solidFill>
                  <a:srgbClr val="FFFFFF"/>
                </a:solidFill>
                <a:hlinkClick r:id="rId2"/>
              </a:rPr>
              <a:t>http://welp.stethos.com/online-help/selftraining.html </a:t>
            </a:r>
            <a:endParaRPr lang="en-US" sz="2600" dirty="0" smtClean="0">
              <a:solidFill>
                <a:srgbClr val="FFFF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6112" y="1407897"/>
            <a:ext cx="11756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0" dirty="0" smtClean="0">
                <a:solidFill>
                  <a:srgbClr val="FFC000"/>
                </a:solidFill>
                <a:latin typeface="Arial Rounded MT Bold" pitchFamily="34" charset="0"/>
              </a:rPr>
              <a:t>!</a:t>
            </a:r>
            <a:endParaRPr lang="de-DE" sz="30000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Queue </a:t>
            </a:r>
            <a:r>
              <a:rPr lang="de-DE" dirty="0" err="1" smtClean="0"/>
              <a:t>Activation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Test Print</a:t>
            </a:r>
            <a:endParaRPr lang="de-DE" dirty="0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0831" y="1877784"/>
            <a:ext cx="5145312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After activation of any queue, ELP suggest to generate a test print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Therefore click on yes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Select the printer queue for testing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Select the test file </a:t>
            </a:r>
          </a:p>
          <a:p>
            <a:pPr marL="914400" lvl="1" indent="-457200"/>
            <a:r>
              <a:rPr lang="en-US" sz="1800" dirty="0" smtClean="0">
                <a:solidFill>
                  <a:srgbClr val="FFFFFF"/>
                </a:solidFill>
              </a:rPr>
              <a:t>“A_SIMPLE_ELP_TEST.PCL”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Click on print</a:t>
            </a:r>
          </a:p>
          <a:p>
            <a:pPr marL="457200" indent="-457200"/>
            <a:r>
              <a:rPr lang="en-US" sz="2200" dirty="0" smtClean="0">
                <a:solidFill>
                  <a:srgbClr val="FFFFFF"/>
                </a:solidFill>
              </a:rPr>
              <a:t>	A page with a form and a few bar codes is printed</a:t>
            </a:r>
          </a:p>
        </p:txBody>
      </p:sp>
      <p:pic>
        <p:nvPicPr>
          <p:cNvPr id="5" name="Picture 3" descr="M:\Manuel\PowerPoint\ELP_Technical\Screenshots ELP Installation\0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9" y="1818228"/>
            <a:ext cx="2697843" cy="961034"/>
          </a:xfrm>
          <a:prstGeom prst="rect">
            <a:avLst/>
          </a:prstGeom>
          <a:noFill/>
        </p:spPr>
      </p:pic>
      <p:pic>
        <p:nvPicPr>
          <p:cNvPr id="452610" name="Picture 2" descr="M:\Manuel\PowerPoint\ELP_Technical\Screenshots ELP Installation\0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646" y="3062508"/>
            <a:ext cx="2726636" cy="3603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Start-</a:t>
            </a:r>
            <a:r>
              <a:rPr lang="de-DE" dirty="0" err="1" smtClean="0"/>
              <a:t>Up</a:t>
            </a:r>
            <a:r>
              <a:rPr lang="de-DE" dirty="0" smtClean="0"/>
              <a:t> Agent</a:t>
            </a:r>
            <a:br>
              <a:rPr lang="de-DE" dirty="0" smtClean="0"/>
            </a:b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PPAdmin</a:t>
            </a:r>
            <a:r>
              <a:rPr lang="de-DE" sz="3600" dirty="0" smtClean="0"/>
              <a:t> </a:t>
            </a:r>
            <a:r>
              <a:rPr lang="de-DE" sz="3600" dirty="0" err="1" smtClean="0"/>
              <a:t>Contol</a:t>
            </a:r>
            <a:r>
              <a:rPr lang="de-DE" sz="3600" dirty="0" smtClean="0"/>
              <a:t> Center</a:t>
            </a:r>
            <a:endParaRPr lang="de-DE" sz="3600" dirty="0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935" y="2269680"/>
            <a:ext cx="7609112" cy="351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This agent pops up if no printer queues are activated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You can enter a [demo] license key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A feature key (if available)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Can setup a password: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Study the self training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Activate queues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Check Quick Set samples or</a:t>
            </a: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</p:txBody>
      </p:sp>
      <p:pic>
        <p:nvPicPr>
          <p:cNvPr id="451586" name="Picture 2" descr="M:\Manuel\PowerPoint\ELP_Technical\Screenshots ELP Installation\0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8114" y="3106989"/>
            <a:ext cx="4311650" cy="3478867"/>
          </a:xfrm>
          <a:prstGeom prst="rect">
            <a:avLst/>
          </a:prstGeom>
          <a:noFill/>
        </p:spPr>
      </p:pic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4223657" y="5159829"/>
            <a:ext cx="754744" cy="424538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Quick Sets Dialog</a:t>
            </a:r>
            <a:endParaRPr lang="de-DE" dirty="0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454658" name="Picture 2" descr="M:\Manuel\PowerPoint\ELP_Technical\Screenshots ELP Installation\0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7346" y="2428865"/>
            <a:ext cx="4514851" cy="3371850"/>
          </a:xfrm>
          <a:prstGeom prst="rect">
            <a:avLst/>
          </a:prstGeom>
          <a:noFill/>
        </p:spPr>
      </p:pic>
      <p:sp>
        <p:nvSpPr>
          <p:cNvPr id="8" name="Abgerundetes Rechteck 7"/>
          <p:cNvSpPr/>
          <p:nvPr/>
        </p:nvSpPr>
        <p:spPr bwMode="auto">
          <a:xfrm>
            <a:off x="4365171" y="4005934"/>
            <a:ext cx="2068286" cy="228600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6662061" y="2873820"/>
            <a:ext cx="2068286" cy="1338943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6705600" y="4452255"/>
            <a:ext cx="2068286" cy="228600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6694714" y="4724391"/>
            <a:ext cx="2068286" cy="228600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8935" y="2084618"/>
            <a:ext cx="4350665" cy="422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Browse for a suitable </a:t>
            </a:r>
            <a:br>
              <a:rPr lang="en-US" sz="2200" dirty="0" smtClean="0">
                <a:solidFill>
                  <a:srgbClr val="FFFFFF"/>
                </a:solidFill>
              </a:rPr>
            </a:br>
            <a:r>
              <a:rPr lang="en-US" sz="2200" dirty="0" smtClean="0">
                <a:solidFill>
                  <a:srgbClr val="FFFFFF"/>
                </a:solidFill>
              </a:rPr>
              <a:t>Quick Set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Study its description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If it fits your needs, </a:t>
            </a:r>
            <a:br>
              <a:rPr lang="en-US" sz="2200" dirty="0" smtClean="0">
                <a:solidFill>
                  <a:srgbClr val="FFFFFF"/>
                </a:solidFill>
              </a:rPr>
            </a:br>
            <a:r>
              <a:rPr lang="en-US" sz="2200" dirty="0" smtClean="0">
                <a:solidFill>
                  <a:srgbClr val="FFFFFF"/>
                </a:solidFill>
              </a:rPr>
              <a:t>activate it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Each set comes with a sample test job which displays in most cases additional information. 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Use the set “</a:t>
            </a:r>
            <a:r>
              <a:rPr lang="en-US" sz="2200" dirty="0" err="1" smtClean="0">
                <a:solidFill>
                  <a:srgbClr val="FFFFFF"/>
                </a:solidFill>
              </a:rPr>
              <a:t>default_convert</a:t>
            </a:r>
            <a:r>
              <a:rPr lang="en-US" sz="2200" dirty="0" smtClean="0">
                <a:solidFill>
                  <a:srgbClr val="FFFFFF"/>
                </a:solidFill>
              </a:rPr>
              <a:t>” to restore factory settings.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Start-</a:t>
            </a:r>
            <a:r>
              <a:rPr lang="de-DE" dirty="0" err="1" smtClean="0"/>
              <a:t>Up</a:t>
            </a:r>
            <a:r>
              <a:rPr lang="de-DE" dirty="0" smtClean="0"/>
              <a:t> Agent</a:t>
            </a:r>
            <a:br>
              <a:rPr lang="de-DE" dirty="0" smtClean="0"/>
            </a:b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PPAdmin</a:t>
            </a:r>
            <a:r>
              <a:rPr lang="de-DE" sz="3600" dirty="0" smtClean="0"/>
              <a:t> </a:t>
            </a:r>
            <a:r>
              <a:rPr lang="de-DE" sz="3600" dirty="0" err="1" smtClean="0"/>
              <a:t>Contol</a:t>
            </a:r>
            <a:r>
              <a:rPr lang="de-DE" sz="3600" dirty="0" smtClean="0"/>
              <a:t> Center</a:t>
            </a:r>
            <a:endParaRPr lang="de-DE" sz="3600" dirty="0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935" y="2269680"/>
            <a:ext cx="7609112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This agent pops up if no printer queues are activated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You can enter a [demo] license key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A feature key (if available)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Can setup a password: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Study the self training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Activate queues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Check Quick Set samples or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Forms &amp; printer </a:t>
            </a:r>
            <a:r>
              <a:rPr lang="en-US" sz="2200" dirty="0" err="1" smtClean="0">
                <a:solidFill>
                  <a:srgbClr val="FFFFFF"/>
                </a:solidFill>
              </a:rPr>
              <a:t>mngt</a:t>
            </a:r>
            <a:r>
              <a:rPr lang="en-US" sz="2200" dirty="0" smtClean="0">
                <a:solidFill>
                  <a:srgbClr val="FFFFFF"/>
                </a:solidFill>
              </a:rPr>
              <a:t> samples</a:t>
            </a: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</p:txBody>
      </p:sp>
      <p:pic>
        <p:nvPicPr>
          <p:cNvPr id="451586" name="Picture 2" descr="M:\Manuel\PowerPoint\ELP_Technical\Screenshots ELP Installation\0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8114" y="3106989"/>
            <a:ext cx="4311650" cy="3478867"/>
          </a:xfrm>
          <a:prstGeom prst="rect">
            <a:avLst/>
          </a:prstGeom>
          <a:noFill/>
        </p:spPr>
      </p:pic>
      <p:sp>
        <p:nvSpPr>
          <p:cNvPr id="9" name="Line 19"/>
          <p:cNvSpPr>
            <a:spLocks noChangeShapeType="1"/>
          </p:cNvSpPr>
          <p:nvPr/>
        </p:nvSpPr>
        <p:spPr bwMode="auto">
          <a:xfrm>
            <a:off x="4441371" y="5584371"/>
            <a:ext cx="2166258" cy="609599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xampl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4686" y="2358247"/>
            <a:ext cx="5192486" cy="38051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Forms &amp; Printer Management Samples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63285" y="1817909"/>
            <a:ext cx="336368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Browse for a suitable 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example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Study its description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If it fits your needs, 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apply it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Send any print job (PCL5) to an ELP-activated queue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FFFFFF"/>
                </a:solidFill>
              </a:rPr>
              <a:t>To deactivate this command remove the key “</a:t>
            </a:r>
            <a:r>
              <a:rPr lang="en-US" sz="2000" dirty="0" err="1" smtClean="0">
                <a:solidFill>
                  <a:srgbClr val="FFFFFF"/>
                </a:solidFill>
              </a:rPr>
              <a:t>ELP_Command</a:t>
            </a:r>
            <a:r>
              <a:rPr lang="en-US" sz="2000" dirty="0" smtClean="0">
                <a:solidFill>
                  <a:srgbClr val="FFFFFF"/>
                </a:solidFill>
              </a:rPr>
              <a:t>” from section GLOBAL in the </a:t>
            </a:r>
            <a:r>
              <a:rPr lang="en-US" sz="2000" dirty="0" err="1" smtClean="0">
                <a:solidFill>
                  <a:srgbClr val="FFFFFF"/>
                </a:solidFill>
              </a:rPr>
              <a:t>the</a:t>
            </a:r>
            <a:r>
              <a:rPr lang="en-US" sz="2000" dirty="0" smtClean="0">
                <a:solidFill>
                  <a:srgbClr val="FFFFFF"/>
                </a:solidFill>
              </a:rPr>
              <a:t> Configuration tab</a:t>
            </a: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3744689" y="4354278"/>
            <a:ext cx="4593767" cy="468094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Start-</a:t>
            </a:r>
            <a:r>
              <a:rPr lang="de-DE" dirty="0" err="1" smtClean="0"/>
              <a:t>Up</a:t>
            </a:r>
            <a:r>
              <a:rPr lang="de-DE" dirty="0" smtClean="0"/>
              <a:t> Agent</a:t>
            </a:r>
            <a:br>
              <a:rPr lang="de-DE" dirty="0" smtClean="0"/>
            </a:b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PPAdmin</a:t>
            </a:r>
            <a:r>
              <a:rPr lang="de-DE" sz="3600" dirty="0" smtClean="0"/>
              <a:t> </a:t>
            </a:r>
            <a:r>
              <a:rPr lang="de-DE" sz="3600" dirty="0" err="1" smtClean="0"/>
              <a:t>Contol</a:t>
            </a:r>
            <a:r>
              <a:rPr lang="de-DE" sz="3600" dirty="0" smtClean="0"/>
              <a:t> Center</a:t>
            </a:r>
            <a:endParaRPr lang="de-DE" sz="3600" dirty="0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Installation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935" y="2269680"/>
            <a:ext cx="76091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This agent pops up if no printer queues are activated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You can enter a [demo] license key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A feature key (if available)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Can setup a password: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Study the self training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Activate queues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Check Quick Set samples or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Forms &amp; printer </a:t>
            </a:r>
            <a:r>
              <a:rPr lang="en-US" sz="2200" dirty="0" err="1" smtClean="0">
                <a:solidFill>
                  <a:srgbClr val="FFFFFF"/>
                </a:solidFill>
              </a:rPr>
              <a:t>mngt</a:t>
            </a:r>
            <a:r>
              <a:rPr lang="en-US" sz="2200" dirty="0" smtClean="0">
                <a:solidFill>
                  <a:srgbClr val="FFFFFF"/>
                </a:solidFill>
              </a:rPr>
              <a:t> samples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FFFFFF"/>
                </a:solidFill>
              </a:rPr>
              <a:t>When done: </a:t>
            </a:r>
          </a:p>
          <a:p>
            <a:pPr marL="457200" indent="-457200"/>
            <a:r>
              <a:rPr lang="en-US" sz="2200" dirty="0" smtClean="0">
                <a:solidFill>
                  <a:srgbClr val="FFFFFF"/>
                </a:solidFill>
              </a:rPr>
              <a:t>	Exit the Start-Up Agent</a:t>
            </a:r>
          </a:p>
          <a:p>
            <a:pPr marL="457200" indent="-457200">
              <a:buAutoNum type="arabicPeriod"/>
            </a:pPr>
            <a:endParaRPr lang="en-US" sz="2200" dirty="0" smtClean="0">
              <a:solidFill>
                <a:srgbClr val="FFFFFF"/>
              </a:solidFill>
            </a:endParaRPr>
          </a:p>
        </p:txBody>
      </p:sp>
      <p:pic>
        <p:nvPicPr>
          <p:cNvPr id="451586" name="Picture 2" descr="M:\Manuel\PowerPoint\ELP_Technical\Screenshots ELP Installation\0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8114" y="3106989"/>
            <a:ext cx="4311650" cy="3478867"/>
          </a:xfrm>
          <a:prstGeom prst="rect">
            <a:avLst/>
          </a:prstGeom>
          <a:noFill/>
        </p:spPr>
      </p:pic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3537857" y="6389914"/>
            <a:ext cx="1614714" cy="50796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PPAdmin</a:t>
            </a:r>
            <a:r>
              <a:rPr lang="de-DE" dirty="0" smtClean="0"/>
              <a:t> Tabs</a:t>
            </a:r>
            <a:br>
              <a:rPr lang="de-DE" dirty="0" smtClean="0"/>
            </a:br>
            <a:r>
              <a:rPr lang="de-DE" dirty="0" err="1" smtClean="0"/>
              <a:t>Introduction</a:t>
            </a:r>
            <a:endParaRPr lang="de-DE" dirty="0"/>
          </a:p>
        </p:txBody>
      </p:sp>
      <p:pic>
        <p:nvPicPr>
          <p:cNvPr id="3" name="Grafik 2" descr="tab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5128" y="1595429"/>
            <a:ext cx="5562600" cy="6191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32708" y="2710559"/>
            <a:ext cx="827858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1600" dirty="0" smtClean="0"/>
              <a:t>Macro tab: 		Manage and generate macros ( = forms )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1600" dirty="0" smtClean="0"/>
              <a:t>Admin tab: 		Recommendation: Configure the e-mail  client to send 			notifications to </a:t>
            </a:r>
            <a:r>
              <a:rPr lang="en-GB" sz="1600" dirty="0" err="1" smtClean="0"/>
              <a:t>admins</a:t>
            </a:r>
            <a:r>
              <a:rPr lang="en-GB" sz="1600" dirty="0" smtClean="0"/>
              <a:t> or outbound e-mails.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1600" dirty="0" smtClean="0"/>
              <a:t>Configuration tab: 	Setup the configuration and processes (main view)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1600" dirty="0" smtClean="0"/>
              <a:t>Install tab: 		Activate and test printer queues, </a:t>
            </a:r>
            <a:r>
              <a:rPr lang="en-GB" sz="1600" dirty="0" err="1" smtClean="0"/>
              <a:t>FleetMeter</a:t>
            </a:r>
            <a:r>
              <a:rPr lang="en-GB" sz="1600" dirty="0" smtClean="0"/>
              <a:t>, 				Queue management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1600" dirty="0" smtClean="0"/>
              <a:t>Archive tab: 		E-mail, view, reprint, delete or combine archived jobs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1600" dirty="0" err="1" smtClean="0"/>
              <a:t>GetIPJobs</a:t>
            </a:r>
            <a:r>
              <a:rPr lang="en-GB" sz="1600" dirty="0" smtClean="0"/>
              <a:t> tab: 		Manage a port listener for retrieving raw TCP/IP print jobs, 			send from other hosts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1600" dirty="0" smtClean="0"/>
              <a:t>License tab: 		Deploy license, change language, check for required 			software modules (according to current configuration</a:t>
            </a:r>
            <a:r>
              <a:rPr lang="de-DE" sz="16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E-</a:t>
            </a:r>
            <a:r>
              <a:rPr lang="de-DE" dirty="0" err="1" smtClean="0"/>
              <a:t>mail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admin</a:t>
            </a:r>
            <a:r>
              <a:rPr lang="de-DE" dirty="0" smtClean="0"/>
              <a:t> </a:t>
            </a:r>
            <a:r>
              <a:rPr lang="de-DE" dirty="0" err="1" smtClean="0"/>
              <a:t>notifications</a:t>
            </a:r>
            <a:endParaRPr lang="de-DE" dirty="0"/>
          </a:p>
        </p:txBody>
      </p:sp>
      <p:pic>
        <p:nvPicPr>
          <p:cNvPr id="4" name="Grafik 3" descr="m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639" y="1984600"/>
            <a:ext cx="4942399" cy="2130199"/>
          </a:xfrm>
          <a:prstGeom prst="rect">
            <a:avLst/>
          </a:prstGeom>
        </p:spPr>
      </p:pic>
      <p:pic>
        <p:nvPicPr>
          <p:cNvPr id="524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1863" y="3867075"/>
            <a:ext cx="3774423" cy="281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550394" y="2297944"/>
            <a:ext cx="36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latin typeface="Wingdings" pitchFamily="2" charset="2"/>
              </a:rPr>
              <a:t>Œ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486770" y="2565577"/>
            <a:ext cx="4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latin typeface="Wingdings" pitchFamily="2" charset="2"/>
              </a:rPr>
              <a:t>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092549" y="4695461"/>
            <a:ext cx="38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latin typeface="Wingdings" pitchFamily="2" charset="2"/>
              </a:rPr>
              <a:t>Ž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092549" y="5041149"/>
            <a:ext cx="38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latin typeface="Wingdings" pitchFamily="2" charset="2"/>
              </a:rPr>
              <a:t>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6070247" y="5442592"/>
            <a:ext cx="36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latin typeface="Wingdings" pitchFamily="2" charset="2"/>
              </a:rPr>
              <a:t>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5579597" y="6145120"/>
            <a:ext cx="375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latin typeface="Wingdings" pitchFamily="2" charset="2"/>
              </a:rPr>
              <a:t>‘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3516615" y="2922416"/>
            <a:ext cx="36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latin typeface="Wingdings" pitchFamily="2" charset="2"/>
              </a:rPr>
              <a:t>’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4598280" y="2866661"/>
            <a:ext cx="38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latin typeface="Wingdings" pitchFamily="2" charset="2"/>
              </a:rPr>
              <a:t>“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307980" y="2308302"/>
            <a:ext cx="383602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In case a queue stops working,</a:t>
            </a:r>
          </a:p>
          <a:p>
            <a:r>
              <a:rPr lang="en-GB" sz="1800" dirty="0" smtClean="0"/>
              <a:t>the listed </a:t>
            </a:r>
            <a:r>
              <a:rPr lang="en-GB" sz="1800" dirty="0" err="1" smtClean="0"/>
              <a:t>admins</a:t>
            </a:r>
            <a:r>
              <a:rPr lang="en-GB" sz="1800" dirty="0" smtClean="0"/>
              <a:t> get a notification </a:t>
            </a:r>
            <a:br>
              <a:rPr lang="en-GB" sz="1800" dirty="0" smtClean="0"/>
            </a:br>
            <a:r>
              <a:rPr lang="en-GB" sz="1800" dirty="0" smtClean="0"/>
              <a:t>e-mail.</a:t>
            </a:r>
            <a:endParaRPr lang="en-GB" sz="1800" dirty="0"/>
          </a:p>
        </p:txBody>
      </p:sp>
      <p:sp>
        <p:nvSpPr>
          <p:cNvPr id="16" name="Textfeld 15"/>
          <p:cNvSpPr txBox="1"/>
          <p:nvPr/>
        </p:nvSpPr>
        <p:spPr>
          <a:xfrm>
            <a:off x="464635" y="4702098"/>
            <a:ext cx="395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The setting is also required for sending faxes or e-mails.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err="1" smtClean="0">
                <a:solidFill>
                  <a:srgbClr val="FFFF00"/>
                </a:solidFill>
              </a:rPr>
              <a:t>Licenses</a:t>
            </a:r>
            <a:endParaRPr lang="de-DE" sz="32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License</a:t>
            </a:r>
            <a:r>
              <a:rPr lang="de-DE" dirty="0" smtClean="0"/>
              <a:t> </a:t>
            </a:r>
            <a:r>
              <a:rPr lang="de-DE" dirty="0" err="1" smtClean="0"/>
              <a:t>modes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MS Windows</a:t>
            </a:r>
            <a:endParaRPr lang="de-DE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6869" y="1771650"/>
            <a:ext cx="8450263" cy="480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marL="266700" indent="-266700">
              <a:spcBef>
                <a:spcPct val="0"/>
              </a:spcBef>
              <a:buFont typeface="Wingdings" pitchFamily="2" charset="2"/>
              <a:buAutoNum type="arabicPeriod"/>
            </a:pPr>
            <a:r>
              <a:rPr lang="en-US" sz="1800" dirty="0"/>
              <a:t>Unlicensed	</a:t>
            </a:r>
            <a:r>
              <a:rPr lang="en-US" sz="1800" dirty="0" smtClean="0"/>
              <a:t>Demo pop-up </a:t>
            </a:r>
            <a:r>
              <a:rPr lang="en-US" sz="1800" dirty="0"/>
              <a:t>on server </a:t>
            </a:r>
            <a:r>
              <a:rPr lang="en-US" sz="1800" dirty="0" smtClean="0"/>
              <a:t>for each job (for system </a:t>
            </a:r>
            <a:r>
              <a:rPr lang="en-US" sz="1800" dirty="0"/>
              <a:t>user so </a:t>
            </a:r>
            <a:r>
              <a:rPr lang="en-US" sz="1800" dirty="0" smtClean="0"/>
              <a:t>please 		connect </a:t>
            </a:r>
            <a:r>
              <a:rPr lang="en-US" sz="1800" dirty="0"/>
              <a:t>via ‘</a:t>
            </a:r>
            <a:r>
              <a:rPr lang="en-US" sz="1800" dirty="0" err="1"/>
              <a:t>mstsc</a:t>
            </a:r>
            <a:r>
              <a:rPr lang="en-US" sz="1800" dirty="0"/>
              <a:t> </a:t>
            </a:r>
            <a:r>
              <a:rPr lang="en-US" sz="1800" dirty="0" smtClean="0"/>
              <a:t>/</a:t>
            </a:r>
            <a:r>
              <a:rPr lang="en-US" sz="1800" dirty="0"/>
              <a:t>console</a:t>
            </a:r>
            <a:r>
              <a:rPr lang="en-US" sz="1800" dirty="0" smtClean="0"/>
              <a:t>’) + </a:t>
            </a:r>
            <a:r>
              <a:rPr lang="en-US" sz="1800" dirty="0"/>
              <a:t>watermark</a:t>
            </a:r>
            <a:br>
              <a:rPr lang="en-US" sz="1800" dirty="0"/>
            </a:br>
            <a:endParaRPr lang="en-US" sz="1800" dirty="0"/>
          </a:p>
          <a:p>
            <a:pPr marL="266700" indent="-266700">
              <a:spcBef>
                <a:spcPct val="0"/>
              </a:spcBef>
              <a:buFont typeface="Wingdings" pitchFamily="2" charset="2"/>
              <a:buAutoNum type="arabicPeriod"/>
            </a:pPr>
            <a:r>
              <a:rPr lang="en-US" sz="1800" dirty="0"/>
              <a:t>Demo key	No </a:t>
            </a:r>
            <a:r>
              <a:rPr lang="en-US" sz="1800" dirty="0" smtClean="0"/>
              <a:t>pop-up </a:t>
            </a:r>
            <a:r>
              <a:rPr lang="en-US" sz="1800" dirty="0"/>
              <a:t>and no watermark until </a:t>
            </a:r>
            <a:r>
              <a:rPr lang="en-US" sz="1800" dirty="0" smtClean="0"/>
              <a:t>time-bomb </a:t>
            </a:r>
            <a:r>
              <a:rPr lang="en-US" sz="1800" dirty="0"/>
              <a:t>explodes</a:t>
            </a:r>
            <a:br>
              <a:rPr lang="en-US" sz="1800" dirty="0"/>
            </a:br>
            <a:endParaRPr lang="en-US" sz="1800" dirty="0"/>
          </a:p>
          <a:p>
            <a:pPr marL="266700" indent="-266700">
              <a:spcBef>
                <a:spcPct val="0"/>
              </a:spcBef>
              <a:buFont typeface="Wingdings" pitchFamily="2" charset="2"/>
              <a:buAutoNum type="arabicPeriod"/>
            </a:pPr>
            <a:r>
              <a:rPr lang="en-US" sz="1800" dirty="0"/>
              <a:t>Full license	Does not expire, </a:t>
            </a:r>
            <a:br>
              <a:rPr lang="en-US" sz="1800" dirty="0"/>
            </a:br>
            <a:r>
              <a:rPr lang="en-US" sz="1800" dirty="0"/>
              <a:t>		Enables only the purchased </a:t>
            </a:r>
            <a:r>
              <a:rPr lang="en-US" sz="1800" dirty="0" smtClean="0"/>
              <a:t>software modules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		On usage of unlicensed </a:t>
            </a:r>
            <a:r>
              <a:rPr lang="en-US" sz="1800" dirty="0" smtClean="0"/>
              <a:t>functions or too many printer queues 			will </a:t>
            </a:r>
            <a:r>
              <a:rPr lang="en-US" sz="1800" dirty="0"/>
              <a:t>add the </a:t>
            </a:r>
            <a:r>
              <a:rPr lang="en-US" sz="1800" dirty="0" smtClean="0"/>
              <a:t>demo pop-up and the watermark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pPr marL="266700" indent="-266700">
              <a:spcBef>
                <a:spcPct val="0"/>
              </a:spcBef>
              <a:buFont typeface="Wingdings" pitchFamily="2" charset="2"/>
              <a:buAutoNum type="arabicPeriod"/>
            </a:pPr>
            <a:r>
              <a:rPr lang="en-US" sz="1800" dirty="0"/>
              <a:t> </a:t>
            </a:r>
            <a:r>
              <a:rPr lang="en-US" sz="1800" dirty="0" smtClean="0"/>
              <a:t>Time-bombed </a:t>
            </a:r>
            <a:r>
              <a:rPr lang="en-US" sz="1800" dirty="0"/>
              <a:t>full license</a:t>
            </a:r>
            <a:br>
              <a:rPr lang="en-US" sz="1800" dirty="0"/>
            </a:br>
            <a:r>
              <a:rPr lang="en-US" sz="1800" dirty="0"/>
              <a:t>		For click selling deals, one month before license expires </a:t>
            </a:r>
            <a:br>
              <a:rPr lang="en-US" sz="1800" dirty="0"/>
            </a:br>
            <a:r>
              <a:rPr lang="en-US" sz="1800" dirty="0"/>
              <a:t>		every day a reminder page will be printed.</a:t>
            </a:r>
            <a:br>
              <a:rPr lang="en-US" sz="1800" dirty="0"/>
            </a:br>
            <a:r>
              <a:rPr lang="en-US" sz="1800" dirty="0"/>
              <a:t>		Benefit: 	Your competition needs to repurchase, you need</a:t>
            </a:r>
            <a:br>
              <a:rPr lang="en-US" sz="1800" dirty="0"/>
            </a:br>
            <a:r>
              <a:rPr lang="en-US" sz="1800" dirty="0"/>
              <a:t>			only to renew the </a:t>
            </a:r>
            <a:r>
              <a:rPr lang="en-US" sz="1800" dirty="0" smtClean="0"/>
              <a:t>maintenance contract</a:t>
            </a:r>
            <a:r>
              <a:rPr lang="en-US" sz="1800" dirty="0"/>
              <a:t>.</a:t>
            </a:r>
            <a:br>
              <a:rPr lang="en-US" sz="1800" dirty="0"/>
            </a:br>
            <a:endParaRPr lang="en-US" sz="1800" dirty="0"/>
          </a:p>
          <a:p>
            <a:pPr marL="266700" indent="-266700">
              <a:spcBef>
                <a:spcPct val="0"/>
              </a:spcBef>
              <a:buFont typeface="Wingdings" pitchFamily="2" charset="2"/>
              <a:buAutoNum type="arabicPeriod"/>
            </a:pPr>
            <a:r>
              <a:rPr lang="en-US" sz="1800" dirty="0" smtClean="0"/>
              <a:t>Multi server company license - On request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0868" y="2345884"/>
            <a:ext cx="30153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1800" b="1" dirty="0" smtClean="0">
                <a:solidFill>
                  <a:srgbClr val="FFFF00"/>
                </a:solidFill>
              </a:rPr>
              <a:t>Part I: Introduction</a:t>
            </a:r>
          </a:p>
          <a:p>
            <a:pPr marL="271463" indent="-271463"/>
            <a:r>
              <a:rPr lang="en-US" sz="1600" dirty="0" smtClean="0">
                <a:solidFill>
                  <a:srgbClr val="FFFFFF"/>
                </a:solidFill>
              </a:rPr>
              <a:t>	Requirements</a:t>
            </a:r>
          </a:p>
          <a:p>
            <a:pPr marL="271463" indent="-271463"/>
            <a:r>
              <a:rPr lang="en-US" sz="1600" dirty="0" smtClean="0">
                <a:solidFill>
                  <a:srgbClr val="FFFFFF"/>
                </a:solidFill>
              </a:rPr>
              <a:t>	Overview</a:t>
            </a:r>
          </a:p>
          <a:p>
            <a:pPr marL="271463" indent="-271463"/>
            <a:r>
              <a:rPr lang="en-US" sz="1600" dirty="0" smtClean="0">
                <a:solidFill>
                  <a:srgbClr val="FFFFFF"/>
                </a:solidFill>
              </a:rPr>
              <a:t>	Download free trial version</a:t>
            </a:r>
          </a:p>
          <a:p>
            <a:pPr marL="271463" indent="-271463"/>
            <a:r>
              <a:rPr lang="en-US" sz="1600" dirty="0" smtClean="0">
                <a:solidFill>
                  <a:srgbClr val="FFFFFF"/>
                </a:solidFill>
              </a:rPr>
              <a:t>	Installation on MS Windows</a:t>
            </a:r>
          </a:p>
          <a:p>
            <a:pPr marL="271463" indent="-271463"/>
            <a:r>
              <a:rPr lang="en-US" sz="1600" dirty="0" smtClean="0">
                <a:solidFill>
                  <a:srgbClr val="FFFFFF"/>
                </a:solidFill>
              </a:rPr>
              <a:t>	Licenses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182701" y="2345884"/>
            <a:ext cx="2593533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1800" b="1" dirty="0" smtClean="0">
                <a:solidFill>
                  <a:srgbClr val="FFFF00"/>
                </a:solidFill>
              </a:rPr>
              <a:t>Part II: Basic Features</a:t>
            </a:r>
          </a:p>
          <a:p>
            <a:pPr marL="271463" lvl="1" indent="-22225"/>
            <a:r>
              <a:rPr lang="en-US" sz="1600" dirty="0" smtClean="0">
                <a:solidFill>
                  <a:srgbClr val="FFFFFF"/>
                </a:solidFill>
              </a:rPr>
              <a:t>Quick Sets</a:t>
            </a:r>
          </a:p>
          <a:p>
            <a:pPr marL="271463" lvl="1" indent="-22225"/>
            <a:r>
              <a:rPr lang="en-US" sz="1600" dirty="0" smtClean="0">
                <a:solidFill>
                  <a:srgbClr val="FFFFFF"/>
                </a:solidFill>
              </a:rPr>
              <a:t>Forms</a:t>
            </a:r>
          </a:p>
          <a:p>
            <a:pPr marL="271463" lvl="1" indent="-22225"/>
            <a:r>
              <a:rPr lang="en-US" sz="1600" dirty="0" smtClean="0">
                <a:solidFill>
                  <a:srgbClr val="FFFFFF"/>
                </a:solidFill>
              </a:rPr>
              <a:t>Applying Rules</a:t>
            </a:r>
          </a:p>
          <a:p>
            <a:pPr marL="271463" lvl="1" indent="-22225"/>
            <a:r>
              <a:rPr lang="en-US" sz="1600" dirty="0" smtClean="0">
                <a:solidFill>
                  <a:srgbClr val="FFFFFF"/>
                </a:solidFill>
              </a:rPr>
              <a:t>Variables</a:t>
            </a:r>
          </a:p>
          <a:p>
            <a:pPr marL="271463" lvl="1" indent="-22225"/>
            <a:r>
              <a:rPr lang="en-US" sz="1600" dirty="0" smtClean="0">
                <a:solidFill>
                  <a:srgbClr val="FFFFFF"/>
                </a:solidFill>
              </a:rPr>
              <a:t>Bar codes</a:t>
            </a:r>
          </a:p>
          <a:p>
            <a:pPr marL="271463" lvl="1" indent="-22225"/>
            <a:r>
              <a:rPr lang="en-US" sz="1600" dirty="0" smtClean="0">
                <a:solidFill>
                  <a:srgbClr val="FFFFFF"/>
                </a:solidFill>
              </a:rPr>
              <a:t>Archiving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932710" y="2367655"/>
            <a:ext cx="321129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1800" b="1" dirty="0" smtClean="0">
                <a:solidFill>
                  <a:srgbClr val="FFFF00"/>
                </a:solidFill>
              </a:rPr>
              <a:t>Part III: Advanced Features</a:t>
            </a:r>
          </a:p>
          <a:p>
            <a:pPr marL="271463" indent="-22225"/>
            <a:r>
              <a:rPr lang="en-US" sz="1400" dirty="0" smtClean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Digital Signature</a:t>
            </a:r>
          </a:p>
          <a:p>
            <a:pPr marL="271463" indent="-22225"/>
            <a:r>
              <a:rPr lang="en-US" sz="1600" dirty="0" smtClean="0">
                <a:solidFill>
                  <a:srgbClr val="FFFFFF"/>
                </a:solidFill>
              </a:rPr>
              <a:t>	Distributed Printing</a:t>
            </a:r>
          </a:p>
          <a:p>
            <a:pPr marL="271463" indent="-22225"/>
            <a:r>
              <a:rPr lang="en-US" sz="1600" dirty="0" smtClean="0">
                <a:solidFill>
                  <a:srgbClr val="FFFFFF"/>
                </a:solidFill>
              </a:rPr>
              <a:t>	Reporting and Accounting</a:t>
            </a:r>
          </a:p>
          <a:p>
            <a:pPr marL="271463" lvl="1" indent="-22225"/>
            <a:r>
              <a:rPr lang="en-US" sz="1600" dirty="0" smtClean="0">
                <a:solidFill>
                  <a:srgbClr val="FFFFFF"/>
                </a:solidFill>
              </a:rPr>
              <a:t>E-mail</a:t>
            </a:r>
          </a:p>
          <a:p>
            <a:pPr marL="271463" lvl="1" indent="-22225"/>
            <a:r>
              <a:rPr lang="en-US" sz="1600" dirty="0" smtClean="0">
                <a:solidFill>
                  <a:srgbClr val="FFFFFF"/>
                </a:solidFill>
              </a:rPr>
              <a:t>Emulations &amp; other solutions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303808" y="5589820"/>
            <a:ext cx="253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1800" b="1" dirty="0" smtClean="0">
                <a:solidFill>
                  <a:srgbClr val="FFFF00"/>
                </a:solidFill>
              </a:rPr>
              <a:t>Summary &amp; Wrap up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Licensing</a:t>
            </a:r>
            <a:endParaRPr lang="de-DE" dirty="0"/>
          </a:p>
        </p:txBody>
      </p:sp>
      <p:pic>
        <p:nvPicPr>
          <p:cNvPr id="5" name="Grafik 4" descr="licens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8" y="1972422"/>
            <a:ext cx="3889406" cy="461162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586523" y="1807029"/>
            <a:ext cx="4194620" cy="502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800" dirty="0" smtClean="0"/>
              <a:t>Make sure that W-ELP Control Center was started with admin rights (right-click).</a:t>
            </a:r>
          </a:p>
          <a:p>
            <a:pPr marL="342900" indent="-342900">
              <a:buAutoNum type="arabicPeriod"/>
            </a:pPr>
            <a:r>
              <a:rPr lang="en-GB" sz="1800" dirty="0" smtClean="0"/>
              <a:t>Open the tab „license“.</a:t>
            </a:r>
          </a:p>
          <a:p>
            <a:pPr marL="342900" indent="-342900">
              <a:buAutoNum type="arabicPeriod"/>
            </a:pPr>
            <a:r>
              <a:rPr lang="en-GB" sz="1800" dirty="0" smtClean="0"/>
              <a:t>Enter the new license or demo key.</a:t>
            </a:r>
          </a:p>
          <a:p>
            <a:pPr marL="342900" indent="-342900">
              <a:buAutoNum type="arabicPeriod"/>
            </a:pPr>
            <a:r>
              <a:rPr lang="en-GB" sz="1800" dirty="0" smtClean="0"/>
              <a:t>Enter the new feature key </a:t>
            </a:r>
            <a:br>
              <a:rPr lang="en-GB" sz="1800" dirty="0" smtClean="0"/>
            </a:br>
            <a:r>
              <a:rPr lang="en-GB" sz="1600" dirty="0" smtClean="0"/>
              <a:t>(if available).</a:t>
            </a:r>
          </a:p>
          <a:p>
            <a:pPr marL="342900" indent="-342900">
              <a:buAutoNum type="arabicPeriod"/>
            </a:pPr>
            <a:r>
              <a:rPr lang="en-GB" sz="1800" dirty="0" smtClean="0"/>
              <a:t>Click on „Apply“.</a:t>
            </a:r>
          </a:p>
          <a:p>
            <a:pPr marL="342900" indent="-342900">
              <a:buAutoNum type="arabicPeriod"/>
            </a:pPr>
            <a:r>
              <a:rPr lang="en-GB" sz="1800" dirty="0" smtClean="0"/>
              <a:t>If you have internet connection a message about your license activation is sent to stethos. If you don´t have any internet connection the software will work none the less.</a:t>
            </a:r>
          </a:p>
          <a:p>
            <a:pPr marL="342900" indent="-342900">
              <a:buAutoNum type="arabicPeriod"/>
            </a:pPr>
            <a:r>
              <a:rPr lang="en-GB" sz="1800" dirty="0" smtClean="0"/>
              <a:t>Online help: </a:t>
            </a:r>
            <a:r>
              <a:rPr lang="de-DE" sz="1800" dirty="0" smtClean="0">
                <a:hlinkClick r:id="rId3"/>
              </a:rPr>
              <a:t>http://welp.stethos.com/online-help/license-tab.html</a:t>
            </a:r>
            <a:r>
              <a:rPr lang="de-DE" sz="1800" dirty="0" smtClean="0"/>
              <a:t> </a:t>
            </a:r>
            <a:endParaRPr lang="de-DE" sz="1800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3585028" y="3062515"/>
            <a:ext cx="420914" cy="420914"/>
            <a:chOff x="754743" y="1059543"/>
            <a:chExt cx="420914" cy="420914"/>
          </a:xfrm>
        </p:grpSpPr>
        <p:sp>
          <p:nvSpPr>
            <p:cNvPr id="8" name="Ellipse 7"/>
            <p:cNvSpPr/>
            <p:nvPr/>
          </p:nvSpPr>
          <p:spPr bwMode="auto">
            <a:xfrm>
              <a:off x="754743" y="1059543"/>
              <a:ext cx="420914" cy="42091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812801" y="1088576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FF0000"/>
                  </a:solidFill>
                </a:rPr>
                <a:t>5.</a:t>
              </a:r>
              <a:endParaRPr lang="de-DE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677851" y="2082783"/>
            <a:ext cx="420914" cy="420914"/>
            <a:chOff x="1444161" y="1153887"/>
            <a:chExt cx="420914" cy="420914"/>
          </a:xfrm>
        </p:grpSpPr>
        <p:sp>
          <p:nvSpPr>
            <p:cNvPr id="10" name="Ellipse 9"/>
            <p:cNvSpPr/>
            <p:nvPr/>
          </p:nvSpPr>
          <p:spPr bwMode="auto">
            <a:xfrm>
              <a:off x="1444161" y="1153887"/>
              <a:ext cx="420914" cy="42091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1502219" y="1182920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FF0000"/>
                  </a:solidFill>
                </a:rPr>
                <a:t>2.</a:t>
              </a:r>
              <a:endParaRPr lang="de-DE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458675" y="2735913"/>
            <a:ext cx="420914" cy="420914"/>
            <a:chOff x="2082777" y="1211943"/>
            <a:chExt cx="420914" cy="420914"/>
          </a:xfrm>
        </p:grpSpPr>
        <p:sp>
          <p:nvSpPr>
            <p:cNvPr id="12" name="Ellipse 11"/>
            <p:cNvSpPr/>
            <p:nvPr/>
          </p:nvSpPr>
          <p:spPr bwMode="auto">
            <a:xfrm>
              <a:off x="2082777" y="1211943"/>
              <a:ext cx="420914" cy="42091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140835" y="1240976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FF0000"/>
                  </a:solidFill>
                </a:rPr>
                <a:t>3.</a:t>
              </a:r>
              <a:endParaRPr lang="de-DE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966665" y="3055221"/>
            <a:ext cx="420914" cy="420914"/>
            <a:chOff x="2677851" y="1211943"/>
            <a:chExt cx="420914" cy="420914"/>
          </a:xfrm>
        </p:grpSpPr>
        <p:sp>
          <p:nvSpPr>
            <p:cNvPr id="14" name="Ellipse 13"/>
            <p:cNvSpPr/>
            <p:nvPr/>
          </p:nvSpPr>
          <p:spPr bwMode="auto">
            <a:xfrm>
              <a:off x="2677851" y="1211943"/>
              <a:ext cx="420914" cy="42091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735909" y="1240976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FF0000"/>
                  </a:solidFill>
                </a:rPr>
                <a:t>4.</a:t>
              </a:r>
              <a:endParaRPr lang="de-DE" sz="16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Activation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queues</a:t>
            </a:r>
            <a:endParaRPr lang="de-DE" dirty="0"/>
          </a:p>
        </p:txBody>
      </p:sp>
      <p:pic>
        <p:nvPicPr>
          <p:cNvPr id="3" name="Grafik 2" descr="install_ta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838" y="1973944"/>
            <a:ext cx="3912597" cy="46391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586522" y="2002971"/>
            <a:ext cx="4285335" cy="468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800" dirty="0" smtClean="0"/>
              <a:t>Make sure that W-ELP Control Center was started with admin rights (right-click).</a:t>
            </a:r>
          </a:p>
          <a:p>
            <a:pPr marL="342900" indent="-342900">
              <a:buAutoNum type="arabicPeriod"/>
            </a:pPr>
            <a:r>
              <a:rPr lang="en-GB" sz="1800" dirty="0" smtClean="0"/>
              <a:t>Open the tab „Install“.</a:t>
            </a:r>
          </a:p>
          <a:p>
            <a:pPr marL="342900" indent="-342900">
              <a:buAutoNum type="arabicPeriod"/>
            </a:pPr>
            <a:r>
              <a:rPr lang="en-GB" sz="1800" dirty="0" smtClean="0"/>
              <a:t>Highlight your printer queue.*</a:t>
            </a:r>
          </a:p>
          <a:p>
            <a:pPr marL="342900" indent="-342900">
              <a:buAutoNum type="arabicPeriod"/>
            </a:pPr>
            <a:r>
              <a:rPr lang="en-GB" sz="1800" dirty="0" smtClean="0"/>
              <a:t>Click on the button „&gt;&gt;“ to activate the queue.</a:t>
            </a:r>
          </a:p>
          <a:p>
            <a:pPr marL="342900" indent="-342900">
              <a:buAutoNum type="arabicPeriod"/>
            </a:pPr>
            <a:r>
              <a:rPr lang="en-GB" sz="1800" dirty="0" smtClean="0"/>
              <a:t>Recommendation: Run the offered test.</a:t>
            </a:r>
          </a:p>
          <a:p>
            <a:pPr marL="342900" indent="-342900">
              <a:buAutoNum type="arabicPeriod"/>
            </a:pPr>
            <a:r>
              <a:rPr lang="en-GB" sz="1800" dirty="0" smtClean="0"/>
              <a:t>Online help: </a:t>
            </a:r>
            <a:r>
              <a:rPr lang="en-GB" sz="1800" dirty="0" smtClean="0">
                <a:hlinkClick r:id="rId4"/>
              </a:rPr>
              <a:t>http://welp.stethos.com/online-help/install-tab.html</a:t>
            </a:r>
            <a:r>
              <a:rPr lang="en-GB" sz="1800" dirty="0" smtClean="0"/>
              <a:t> </a:t>
            </a:r>
          </a:p>
          <a:p>
            <a:pPr marL="342900" indent="-342900"/>
            <a:endParaRPr lang="en-GB" sz="1800" dirty="0" smtClean="0"/>
          </a:p>
          <a:p>
            <a:pPr marL="342900" indent="-342900"/>
            <a:r>
              <a:rPr lang="en-GB" sz="1400" dirty="0" smtClean="0"/>
              <a:t>* See online help in case your printer queue is not listed.</a:t>
            </a:r>
            <a:endParaRPr lang="en-GB" sz="14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299021" y="2169867"/>
            <a:ext cx="420914" cy="420914"/>
            <a:chOff x="1444161" y="1153887"/>
            <a:chExt cx="420914" cy="420914"/>
          </a:xfrm>
        </p:grpSpPr>
        <p:sp>
          <p:nvSpPr>
            <p:cNvPr id="6" name="Ellipse 5"/>
            <p:cNvSpPr/>
            <p:nvPr/>
          </p:nvSpPr>
          <p:spPr bwMode="auto">
            <a:xfrm>
              <a:off x="1444161" y="1153887"/>
              <a:ext cx="420914" cy="42091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502219" y="1182920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FF0000"/>
                  </a:solidFill>
                </a:rPr>
                <a:t>2.</a:t>
              </a:r>
              <a:endParaRPr lang="de-DE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1153881" y="2924595"/>
            <a:ext cx="420914" cy="420914"/>
            <a:chOff x="2082777" y="1211943"/>
            <a:chExt cx="420914" cy="420914"/>
          </a:xfrm>
        </p:grpSpPr>
        <p:sp>
          <p:nvSpPr>
            <p:cNvPr id="9" name="Ellipse 8"/>
            <p:cNvSpPr/>
            <p:nvPr/>
          </p:nvSpPr>
          <p:spPr bwMode="auto">
            <a:xfrm>
              <a:off x="2082777" y="1211943"/>
              <a:ext cx="420914" cy="42091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140835" y="1240976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FF0000"/>
                  </a:solidFill>
                </a:rPr>
                <a:t>3.</a:t>
              </a:r>
              <a:endParaRPr lang="de-DE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2053749" y="3200361"/>
            <a:ext cx="420914" cy="420914"/>
            <a:chOff x="2677851" y="1211943"/>
            <a:chExt cx="420914" cy="420914"/>
          </a:xfrm>
        </p:grpSpPr>
        <p:sp>
          <p:nvSpPr>
            <p:cNvPr id="12" name="Ellipse 11"/>
            <p:cNvSpPr/>
            <p:nvPr/>
          </p:nvSpPr>
          <p:spPr bwMode="auto">
            <a:xfrm>
              <a:off x="2677851" y="1211943"/>
              <a:ext cx="420914" cy="42091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735909" y="1240976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FF0000"/>
                  </a:solidFill>
                </a:rPr>
                <a:t>4.</a:t>
              </a:r>
              <a:endParaRPr lang="de-DE" sz="16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smtClean="0">
                <a:solidFill>
                  <a:srgbClr val="FFFF00"/>
                </a:solidFill>
              </a:rPr>
              <a:t>Basic Features: Quick Sets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Quick Sets</a:t>
            </a:r>
            <a:endParaRPr lang="de-DE" dirty="0"/>
          </a:p>
        </p:txBody>
      </p:sp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142" y="1867539"/>
            <a:ext cx="3524931" cy="41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76202" y="2128162"/>
            <a:ext cx="5225143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2200" dirty="0" smtClean="0">
                <a:solidFill>
                  <a:srgbClr val="FFFFFF"/>
                </a:solidFill>
              </a:rPr>
              <a:t>Demonstrates basic features of ELP.</a:t>
            </a:r>
          </a:p>
          <a:p>
            <a:pPr marL="457200" indent="-457200" algn="ctr"/>
            <a:r>
              <a:rPr lang="en-US" sz="2200" dirty="0" smtClean="0">
                <a:solidFill>
                  <a:srgbClr val="FFFFFF"/>
                </a:solidFill>
              </a:rPr>
              <a:t>Same functionality as in Start-Up Agent.</a:t>
            </a:r>
          </a:p>
        </p:txBody>
      </p:sp>
      <p:pic>
        <p:nvPicPr>
          <p:cNvPr id="5" name="Picture 2" descr="M:\Manuel\PowerPoint\ELP_Technical\Screenshots ELP Installation\0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432" y="3234417"/>
            <a:ext cx="4514851" cy="3371850"/>
          </a:xfrm>
          <a:prstGeom prst="rect">
            <a:avLst/>
          </a:prstGeom>
          <a:noFill/>
        </p:spPr>
      </p:pic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5344886" y="2340430"/>
            <a:ext cx="2601685" cy="1110342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6139543" y="6221195"/>
            <a:ext cx="2656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1600" dirty="0" smtClean="0">
                <a:solidFill>
                  <a:srgbClr val="FFFFFF"/>
                </a:solidFill>
              </a:rPr>
              <a:t>Press F1 for help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smtClean="0">
                <a:solidFill>
                  <a:srgbClr val="FFFF00"/>
                </a:solidFill>
              </a:rPr>
              <a:t>Basic Features: Forms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7661" y="274637"/>
            <a:ext cx="6085114" cy="1394505"/>
          </a:xfrm>
        </p:spPr>
        <p:txBody>
          <a:bodyPr/>
          <a:lstStyle/>
          <a:p>
            <a:r>
              <a:rPr lang="en-US" sz="3200" dirty="0" smtClean="0">
                <a:latin typeface="Arial" charset="0"/>
              </a:rPr>
              <a:t>ELP Output Management (OM)</a:t>
            </a:r>
            <a:br>
              <a:rPr lang="en-US" sz="3200" dirty="0" smtClean="0">
                <a:latin typeface="Arial" charset="0"/>
              </a:rPr>
            </a:br>
            <a:r>
              <a:rPr lang="en-US" sz="3200" dirty="0" smtClean="0">
                <a:latin typeface="Arial" charset="0"/>
              </a:rPr>
              <a:t>Printing, Overview</a:t>
            </a:r>
            <a:endParaRPr lang="de-DE" sz="32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gray">
          <a:xfrm>
            <a:off x="2356758" y="1928813"/>
            <a:ext cx="443048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20000"/>
              </a:spcAft>
              <a:buSzPct val="80000"/>
              <a:buFont typeface="Wingdings" pitchFamily="2" charset="2"/>
              <a:buChar char="n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Static form generation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	with any software, simply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	design and print to file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	Color and B/W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	Watermarks, Signatures etc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/>
              <a:t>	</a:t>
            </a:r>
            <a:r>
              <a:rPr lang="en-US" sz="1800" dirty="0">
                <a:solidFill>
                  <a:srgbClr val="FF0000"/>
                </a:solidFill>
              </a:rPr>
              <a:t>Install by click</a:t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  <a:spcAft>
                <a:spcPct val="20000"/>
              </a:spcAft>
              <a:buSzPct val="80000"/>
              <a:buFont typeface="Wingdings" pitchFamily="2" charset="2"/>
              <a:buChar char="n"/>
            </a:pPr>
            <a:r>
              <a:rPr lang="en-US" sz="2000" dirty="0">
                <a:solidFill>
                  <a:srgbClr val="000000"/>
                </a:solidFill>
              </a:rPr>
              <a:t> Reprints with settings of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	Paper trays,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	Forms and Overlays,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	Simplex/Duplex,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	Out trays,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	Stapling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	Printer initialization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800" dirty="0">
                <a:solidFill>
                  <a:srgbClr val="FF0000"/>
                </a:solidFill>
              </a:rPr>
              <a:t>Setup by click</a:t>
            </a: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ELP Forms &amp; Printing Management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9" name="Grafik 8" descr="forms-overlay-sm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3628" y="1926142"/>
            <a:ext cx="1142857" cy="828571"/>
          </a:xfrm>
          <a:prstGeom prst="rect">
            <a:avLst/>
          </a:prstGeom>
        </p:spPr>
      </p:pic>
      <p:pic>
        <p:nvPicPr>
          <p:cNvPr id="10" name="Grafik 9" descr="forms-copies-sm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6543" y="4589380"/>
            <a:ext cx="1142857" cy="809524"/>
          </a:xfrm>
          <a:prstGeom prst="rect">
            <a:avLst/>
          </a:prstGeom>
        </p:spPr>
      </p:pic>
      <p:pic>
        <p:nvPicPr>
          <p:cNvPr id="11" name="Grafik 10" descr="forms-Cover-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829" y="2126808"/>
            <a:ext cx="1109629" cy="785987"/>
          </a:xfrm>
          <a:prstGeom prst="rect">
            <a:avLst/>
          </a:prstGeom>
        </p:spPr>
      </p:pic>
      <p:pic>
        <p:nvPicPr>
          <p:cNvPr id="12" name="Grafik 11" descr="forms-insertion-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85" y="4573695"/>
            <a:ext cx="1142857" cy="80952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-76209" y="2939136"/>
            <a:ext cx="19812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Banner </a:t>
            </a:r>
            <a:r>
              <a:rPr lang="de-DE" sz="1400" dirty="0" err="1" smtClean="0">
                <a:solidFill>
                  <a:srgbClr val="000000"/>
                </a:solidFill>
              </a:rPr>
              <a:t>pages</a:t>
            </a:r>
            <a:r>
              <a:rPr lang="de-DE" sz="1400" dirty="0" smtClean="0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copies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0" y="5573479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T&amp;C </a:t>
            </a:r>
            <a:r>
              <a:rPr lang="de-DE" sz="1400" dirty="0" err="1" smtClean="0">
                <a:solidFill>
                  <a:srgbClr val="000000"/>
                </a:solidFill>
              </a:rPr>
              <a:t>insertion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738257" y="283028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Logo, </a:t>
            </a:r>
            <a:r>
              <a:rPr lang="de-DE" sz="1400" dirty="0" err="1" smtClean="0">
                <a:solidFill>
                  <a:srgbClr val="000000"/>
                </a:solidFill>
              </a:rPr>
              <a:t>forms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825343" y="5453737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Varying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copies</a:t>
            </a:r>
            <a:endParaRPr lang="de-DE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7573" y="3315098"/>
            <a:ext cx="2192110" cy="324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119062" y="2967038"/>
            <a:ext cx="3729037" cy="8322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2702" tIns="46351" rIns="92702" bIns="46351">
            <a:spAutoFit/>
          </a:bodyPr>
          <a:lstStyle/>
          <a:p>
            <a:pPr marL="261938" indent="-261938">
              <a:spcBef>
                <a:spcPct val="50000"/>
              </a:spcBef>
            </a:pPr>
            <a:r>
              <a:rPr lang="de-DE" sz="1200" b="1" dirty="0">
                <a:solidFill>
                  <a:srgbClr val="000000"/>
                </a:solidFill>
              </a:rPr>
              <a:t>PCL </a:t>
            </a:r>
            <a:r>
              <a:rPr lang="de-DE" sz="1200" b="1" dirty="0" smtClean="0">
                <a:solidFill>
                  <a:srgbClr val="000000"/>
                </a:solidFill>
              </a:rPr>
              <a:t>5 </a:t>
            </a:r>
            <a:r>
              <a:rPr lang="de-DE" sz="1200" b="1" dirty="0" err="1" smtClean="0">
                <a:solidFill>
                  <a:srgbClr val="000000"/>
                </a:solidFill>
              </a:rPr>
              <a:t>reference</a:t>
            </a:r>
            <a:r>
              <a:rPr lang="de-DE" sz="1200" b="1" dirty="0" smtClean="0">
                <a:solidFill>
                  <a:srgbClr val="000000"/>
                </a:solidFill>
              </a:rPr>
              <a:t>  </a:t>
            </a:r>
            <a:r>
              <a:rPr lang="de-DE" sz="1200" b="1" dirty="0" err="1">
                <a:solidFill>
                  <a:srgbClr val="000000"/>
                </a:solidFill>
              </a:rPr>
              <a:t>driver</a:t>
            </a:r>
            <a:r>
              <a:rPr lang="de-DE" sz="1200" b="1" dirty="0">
                <a:solidFill>
                  <a:srgbClr val="000000"/>
                </a:solidFill>
              </a:rPr>
              <a:t> </a:t>
            </a:r>
            <a:r>
              <a:rPr lang="de-DE" sz="1200" b="1" dirty="0" err="1" smtClean="0">
                <a:solidFill>
                  <a:srgbClr val="000000"/>
                </a:solidFill>
              </a:rPr>
              <a:t>recommendations</a:t>
            </a:r>
            <a:r>
              <a:rPr lang="de-DE" sz="1200" b="1" dirty="0" smtClean="0">
                <a:solidFill>
                  <a:srgbClr val="000000"/>
                </a:solidFill>
              </a:rPr>
              <a:t>:</a:t>
            </a:r>
          </a:p>
          <a:p>
            <a:pPr marL="261938" indent="-261938">
              <a:spcBef>
                <a:spcPct val="50000"/>
              </a:spcBef>
            </a:pPr>
            <a:r>
              <a:rPr lang="de-DE" sz="1200" dirty="0" smtClean="0">
                <a:solidFill>
                  <a:srgbClr val="000000"/>
                </a:solidFill>
              </a:rPr>
              <a:t>B/W: HP </a:t>
            </a:r>
            <a:r>
              <a:rPr lang="de-DE" sz="1200" dirty="0" err="1">
                <a:solidFill>
                  <a:srgbClr val="000000"/>
                </a:solidFill>
              </a:rPr>
              <a:t>LaserJet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smtClean="0">
                <a:solidFill>
                  <a:srgbClr val="000000"/>
                </a:solidFill>
              </a:rPr>
              <a:t>5200 PCL5e</a:t>
            </a:r>
          </a:p>
          <a:p>
            <a:pPr marL="261938" indent="-261938">
              <a:spcBef>
                <a:spcPct val="50000"/>
              </a:spcBef>
            </a:pPr>
            <a:r>
              <a:rPr lang="de-DE" sz="1200" dirty="0" smtClean="0">
                <a:solidFill>
                  <a:srgbClr val="000000"/>
                </a:solidFill>
              </a:rPr>
              <a:t>Color: HP Color </a:t>
            </a:r>
            <a:r>
              <a:rPr lang="de-DE" sz="1200" dirty="0" err="1" smtClean="0">
                <a:solidFill>
                  <a:srgbClr val="000000"/>
                </a:solidFill>
              </a:rPr>
              <a:t>LaserJet</a:t>
            </a:r>
            <a:r>
              <a:rPr lang="de-DE" sz="1200" dirty="0" smtClean="0">
                <a:solidFill>
                  <a:srgbClr val="000000"/>
                </a:solidFill>
              </a:rPr>
              <a:t> 9500 PCL5c</a:t>
            </a:r>
            <a:endParaRPr lang="de-DE" sz="1200" dirty="0">
              <a:solidFill>
                <a:srgbClr val="000000"/>
              </a:solidFill>
            </a:endParaRPr>
          </a:p>
        </p:txBody>
      </p:sp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3" cstate="print"/>
          <a:srcRect r="41023" b="51103"/>
          <a:stretch>
            <a:fillRect/>
          </a:stretch>
        </p:blipFill>
        <p:spPr bwMode="auto">
          <a:xfrm>
            <a:off x="361950" y="3889375"/>
            <a:ext cx="3275013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0075" y="1177925"/>
            <a:ext cx="3130550" cy="19970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381500" y="282575"/>
            <a:ext cx="4243388" cy="5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702" tIns="46351" rIns="92702" bIns="46351">
            <a:spAutoFit/>
          </a:bodyPr>
          <a:lstStyle/>
          <a:p>
            <a:pPr algn="ctr"/>
            <a:r>
              <a:rPr lang="de-DE" sz="3200" dirty="0" smtClean="0">
                <a:solidFill>
                  <a:srgbClr val="000000"/>
                </a:solidFill>
              </a:rPr>
              <a:t>Forms </a:t>
            </a:r>
            <a:r>
              <a:rPr lang="de-DE" sz="3200" dirty="0" err="1" smtClean="0">
                <a:solidFill>
                  <a:srgbClr val="000000"/>
                </a:solidFill>
              </a:rPr>
              <a:t>generation</a:t>
            </a:r>
            <a:endParaRPr lang="de-DE" sz="32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787535"/>
            <a:ext cx="2898775" cy="2174739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2859088" y="504825"/>
            <a:ext cx="1422400" cy="812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2695574" y="3860800"/>
            <a:ext cx="161925" cy="763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686300" y="2476500"/>
            <a:ext cx="1562100" cy="2285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3973513" y="3614738"/>
            <a:ext cx="1222375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147763" y="147955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308475" y="277813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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705100" y="362585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Ž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619500" y="371633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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136248" y="5181835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‘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802188" y="6231164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’</a:t>
            </a:r>
            <a:endParaRPr lang="de-DE" sz="1800" dirty="0">
              <a:solidFill>
                <a:schemeClr val="accent2"/>
              </a:solidFill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370388" y="2263775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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3379788" y="517525"/>
            <a:ext cx="930275" cy="958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8358188" y="243363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</a:t>
            </a: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339725" y="4443413"/>
            <a:ext cx="641350" cy="679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4249738"/>
            <a:ext cx="411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de-DE" sz="1600">
                <a:solidFill>
                  <a:srgbClr val="FF0000"/>
                </a:solidFill>
                <a:latin typeface="Wingdings" pitchFamily="2" charset="2"/>
              </a:rPr>
              <a:t>“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6877050" y="3573463"/>
            <a:ext cx="2135188" cy="20633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marL="261938" indent="-261938">
              <a:spcBef>
                <a:spcPct val="50000"/>
              </a:spcBef>
            </a:pPr>
            <a:r>
              <a:rPr lang="de-DE" sz="1600" dirty="0">
                <a:solidFill>
                  <a:srgbClr val="FF0000"/>
                </a:solidFill>
                <a:latin typeface="Wingdings" pitchFamily="2" charset="2"/>
              </a:rPr>
              <a:t>”</a:t>
            </a:r>
            <a:r>
              <a:rPr lang="de-DE" sz="1600" dirty="0">
                <a:solidFill>
                  <a:srgbClr val="FF0000"/>
                </a:solidFill>
              </a:rPr>
              <a:t>	</a:t>
            </a:r>
            <a:r>
              <a:rPr lang="de-DE" sz="1400" dirty="0">
                <a:solidFill>
                  <a:srgbClr val="000000"/>
                </a:solidFill>
              </a:rPr>
              <a:t>Open </a:t>
            </a:r>
            <a:r>
              <a:rPr lang="de-DE" sz="1400" dirty="0" err="1" smtClean="0">
                <a:solidFill>
                  <a:srgbClr val="000000"/>
                </a:solidFill>
              </a:rPr>
              <a:t>PPAdmin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 err="1" smtClean="0">
                <a:solidFill>
                  <a:srgbClr val="000000"/>
                </a:solidFill>
              </a:rPr>
              <a:t>tab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config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 err="1">
                <a:solidFill>
                  <a:srgbClr val="000000"/>
                </a:solidFill>
              </a:rPr>
              <a:t>add</a:t>
            </a:r>
            <a:r>
              <a:rPr lang="de-DE" sz="1400" dirty="0">
                <a:solidFill>
                  <a:srgbClr val="000000"/>
                </a:solidFill>
              </a:rPr>
              <a:t> / </a:t>
            </a:r>
            <a:r>
              <a:rPr lang="de-DE" sz="1400" dirty="0" err="1" smtClean="0">
                <a:solidFill>
                  <a:srgbClr val="000000"/>
                </a:solidFill>
              </a:rPr>
              <a:t>select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the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ELP_Command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>
                <a:solidFill>
                  <a:srgbClr val="000000"/>
                </a:solidFill>
              </a:rPr>
              <a:t>in </a:t>
            </a:r>
            <a:r>
              <a:rPr lang="de-DE" sz="1400" dirty="0" err="1">
                <a:solidFill>
                  <a:srgbClr val="000000"/>
                </a:solidFill>
              </a:rPr>
              <a:t>section</a:t>
            </a:r>
            <a:r>
              <a:rPr lang="de-DE" sz="1400" dirty="0">
                <a:solidFill>
                  <a:srgbClr val="000000"/>
                </a:solidFill>
              </a:rPr>
              <a:t> GLOBAL, Modify, Generator, </a:t>
            </a:r>
            <a:r>
              <a:rPr lang="de-DE" sz="1400" dirty="0" err="1" smtClean="0">
                <a:solidFill>
                  <a:srgbClr val="000000"/>
                </a:solidFill>
              </a:rPr>
              <a:t>deselect</a:t>
            </a:r>
            <a:r>
              <a:rPr lang="de-DE" sz="1400" dirty="0" smtClean="0">
                <a:solidFill>
                  <a:srgbClr val="000000"/>
                </a:solidFill>
              </a:rPr>
              <a:t> form </a:t>
            </a:r>
            <a:r>
              <a:rPr lang="de-DE" sz="1400" dirty="0">
                <a:solidFill>
                  <a:srgbClr val="000000"/>
                </a:solidFill>
              </a:rPr>
              <a:t>500 </a:t>
            </a:r>
            <a:r>
              <a:rPr lang="de-DE" sz="1400" dirty="0" err="1">
                <a:solidFill>
                  <a:srgbClr val="000000"/>
                </a:solidFill>
              </a:rPr>
              <a:t>and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add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new</a:t>
            </a:r>
            <a:r>
              <a:rPr lang="de-DE" sz="1400" dirty="0">
                <a:solidFill>
                  <a:srgbClr val="000000"/>
                </a:solidFill>
              </a:rPr>
              <a:t> form, </a:t>
            </a:r>
            <a:r>
              <a:rPr lang="de-DE" sz="1400" dirty="0" err="1">
                <a:solidFill>
                  <a:srgbClr val="000000"/>
                </a:solidFill>
              </a:rPr>
              <a:t>close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and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reprint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your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test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file</a:t>
            </a:r>
            <a:r>
              <a:rPr lang="de-DE" sz="1400" dirty="0">
                <a:solidFill>
                  <a:srgbClr val="000000"/>
                </a:solidFill>
              </a:rPr>
              <a:t>.</a:t>
            </a:r>
            <a:endParaRPr lang="de-DE" sz="1400" dirty="0">
              <a:solidFill>
                <a:srgbClr val="FF0000"/>
              </a:solidFill>
              <a:latin typeface="Wingdings" pitchFamily="2" charset="2"/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1208088" y="5151438"/>
            <a:ext cx="1033462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ELP Forms &amp; Printing Management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34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nimBg="1"/>
      <p:bldP spid="20" grpId="0" autoUpdateAnimBg="0"/>
      <p:bldP spid="21" grpId="0" animBg="1"/>
      <p:bldP spid="22" grpId="0" autoUpdateAnimBg="0"/>
      <p:bldP spid="23" grpId="0" autoUpdateAnimBg="0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3" name="Picture 3"/>
          <p:cNvPicPr>
            <a:picLocks noChangeAspect="1" noChangeArrowheads="1"/>
          </p:cNvPicPr>
          <p:nvPr/>
        </p:nvPicPr>
        <p:blipFill>
          <a:blip r:embed="rId2" cstate="print"/>
          <a:srcRect l="16707" r="548" b="76683"/>
          <a:stretch>
            <a:fillRect/>
          </a:stretch>
        </p:blipFill>
        <p:spPr bwMode="auto">
          <a:xfrm>
            <a:off x="0" y="1970315"/>
            <a:ext cx="4626429" cy="154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 and Printer Management</a:t>
            </a:r>
            <a:endParaRPr lang="en-US" dirty="0"/>
          </a:p>
        </p:txBody>
      </p:sp>
      <p:pic>
        <p:nvPicPr>
          <p:cNvPr id="450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3257" y="2010844"/>
            <a:ext cx="4065814" cy="40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158343" y="3058886"/>
            <a:ext cx="881743" cy="164374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61258" y="3918847"/>
            <a:ext cx="4615542" cy="228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First time:</a:t>
            </a:r>
            <a:br>
              <a:rPr lang="de-DE" sz="1800" dirty="0" smtClean="0"/>
            </a:br>
            <a:r>
              <a:rPr lang="de-DE" sz="1800" dirty="0" smtClean="0"/>
              <a:t>  </a:t>
            </a:r>
            <a:r>
              <a:rPr lang="de-DE" sz="1800" dirty="0" err="1" smtClean="0"/>
              <a:t>Config</a:t>
            </a:r>
            <a:r>
              <a:rPr lang="de-DE" sz="1800" dirty="0" smtClean="0"/>
              <a:t> </a:t>
            </a:r>
            <a:r>
              <a:rPr lang="de-DE" sz="1800" dirty="0" err="1" smtClean="0"/>
              <a:t>tab</a:t>
            </a:r>
            <a:r>
              <a:rPr lang="de-DE" sz="1800" dirty="0" smtClean="0"/>
              <a:t> </a:t>
            </a:r>
          </a:p>
          <a:p>
            <a:r>
              <a:rPr lang="de-DE" sz="1800" dirty="0" smtClean="0"/>
              <a:t>  </a:t>
            </a:r>
            <a:r>
              <a:rPr lang="de-DE" sz="1800" dirty="0" err="1" smtClean="0"/>
              <a:t>Rule</a:t>
            </a:r>
            <a:r>
              <a:rPr lang="de-DE" sz="1800" dirty="0" smtClean="0"/>
              <a:t> </a:t>
            </a:r>
            <a:r>
              <a:rPr lang="de-DE" sz="1800" dirty="0" err="1" smtClean="0"/>
              <a:t>assistant</a:t>
            </a:r>
            <a:endParaRPr lang="de-DE" sz="1800" dirty="0" smtClean="0"/>
          </a:p>
          <a:p>
            <a:r>
              <a:rPr lang="de-DE" sz="1800" dirty="0" smtClean="0"/>
              <a:t>  Forms </a:t>
            </a:r>
            <a:r>
              <a:rPr lang="de-DE" sz="1800" dirty="0" err="1" smtClean="0"/>
              <a:t>management</a:t>
            </a:r>
            <a:r>
              <a:rPr lang="de-DE" sz="1800" dirty="0" smtClean="0"/>
              <a:t> &amp; </a:t>
            </a:r>
            <a:r>
              <a:rPr lang="de-DE" sz="1800" dirty="0" err="1" smtClean="0"/>
              <a:t>printer</a:t>
            </a:r>
            <a:r>
              <a:rPr lang="de-DE" sz="1800" dirty="0" smtClean="0"/>
              <a:t> </a:t>
            </a:r>
            <a:r>
              <a:rPr lang="de-DE" sz="1800" dirty="0" err="1" smtClean="0"/>
              <a:t>handling</a:t>
            </a:r>
            <a:endParaRPr lang="de-DE" sz="1800" dirty="0" smtClean="0"/>
          </a:p>
          <a:p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err="1" smtClean="0"/>
              <a:t>Changing</a:t>
            </a:r>
            <a:r>
              <a:rPr lang="de-DE" sz="1800" dirty="0" smtClean="0"/>
              <a:t>:</a:t>
            </a:r>
            <a:br>
              <a:rPr lang="de-DE" sz="1800" dirty="0" smtClean="0"/>
            </a:br>
            <a:r>
              <a:rPr lang="de-DE" sz="1800" dirty="0" smtClean="0"/>
              <a:t>  Double-</a:t>
            </a:r>
            <a:r>
              <a:rPr lang="de-DE" sz="1800" dirty="0" err="1" smtClean="0"/>
              <a:t>click</a:t>
            </a:r>
            <a:r>
              <a:rPr lang="de-DE" sz="1800" dirty="0" smtClean="0"/>
              <a:t> on </a:t>
            </a:r>
            <a:r>
              <a:rPr lang="de-DE" sz="1800" dirty="0" err="1" smtClean="0"/>
              <a:t>ELP_Command</a:t>
            </a:r>
            <a:r>
              <a:rPr lang="de-DE" sz="1800" dirty="0" smtClean="0"/>
              <a:t> in </a:t>
            </a:r>
            <a:r>
              <a:rPr lang="de-DE" sz="1800" dirty="0" err="1" smtClean="0"/>
              <a:t>rule</a:t>
            </a:r>
            <a:endParaRPr lang="de-DE" sz="1800" dirty="0"/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ELP Forms &amp; Printing Management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543" y="2773773"/>
            <a:ext cx="3755287" cy="393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ELP Command Generator</a:t>
            </a:r>
            <a:endParaRPr lang="de-DE" sz="3600" dirty="0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ELP Forms &amp; Printing Management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gray">
          <a:xfrm>
            <a:off x="434073" y="1712134"/>
            <a:ext cx="235267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20000"/>
              </a:spcAft>
              <a:buSzPct val="80000"/>
            </a:pPr>
            <a:r>
              <a:rPr lang="en-US" sz="1600" dirty="0" smtClean="0"/>
              <a:t>Page / copy specific forms insertion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979714" y="2286000"/>
            <a:ext cx="239485" cy="169817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3365497" y="2298700"/>
            <a:ext cx="1422402" cy="8255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flipH="1">
            <a:off x="4114800" y="5130800"/>
            <a:ext cx="1600200" cy="863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gray">
          <a:xfrm>
            <a:off x="5541962" y="4008150"/>
            <a:ext cx="3284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600" dirty="0" smtClean="0"/>
              <a:t>PDF Preview </a:t>
            </a:r>
            <a:br>
              <a:rPr lang="en-US" sz="1600" dirty="0" smtClean="0"/>
            </a:br>
            <a:r>
              <a:rPr lang="en-US" sz="1600" dirty="0" smtClean="0"/>
              <a:t>&gt; 50 Sample settings </a:t>
            </a:r>
            <a:endParaRPr lang="en-US" sz="1600" dirty="0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H="1">
            <a:off x="3530597" y="4441370"/>
            <a:ext cx="2053773" cy="154032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2705097" y="4234543"/>
            <a:ext cx="2879274" cy="173445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gray">
          <a:xfrm>
            <a:off x="4603750" y="1869308"/>
            <a:ext cx="42354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600" dirty="0" smtClean="0"/>
              <a:t>Reprints </a:t>
            </a:r>
            <a:r>
              <a:rPr lang="en-US" sz="1600" dirty="0"/>
              <a:t>with </a:t>
            </a:r>
            <a:r>
              <a:rPr lang="en-US" sz="1600" dirty="0" smtClean="0"/>
              <a:t>stapling, punching , PIN, etc.</a:t>
            </a:r>
            <a:endParaRPr lang="en-US" sz="1400" dirty="0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gray">
          <a:xfrm>
            <a:off x="5705475" y="4867641"/>
            <a:ext cx="32861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600" dirty="0" smtClean="0"/>
              <a:t>More </a:t>
            </a:r>
            <a:r>
              <a:rPr lang="en-US" sz="1600" dirty="0"/>
              <a:t>Functions</a:t>
            </a:r>
            <a:br>
              <a:rPr lang="en-US" sz="1600" dirty="0"/>
            </a:br>
            <a:r>
              <a:rPr lang="en-US" sz="1400" dirty="0"/>
              <a:t>	Position prints</a:t>
            </a:r>
            <a:br>
              <a:rPr lang="en-US" sz="1400" dirty="0"/>
            </a:br>
            <a:r>
              <a:rPr lang="en-US" sz="1400" dirty="0"/>
              <a:t>	Do not print page</a:t>
            </a:r>
            <a:br>
              <a:rPr lang="en-US" sz="1400" dirty="0"/>
            </a:br>
            <a:r>
              <a:rPr lang="en-US" sz="1400" dirty="0"/>
              <a:t>	Auto. </a:t>
            </a:r>
            <a:r>
              <a:rPr lang="en-US" sz="1400" dirty="0" smtClean="0"/>
              <a:t>macro </a:t>
            </a:r>
            <a:r>
              <a:rPr lang="en-US" sz="1400" dirty="0"/>
              <a:t>generation</a:t>
            </a:r>
            <a:br>
              <a:rPr lang="en-US" sz="1400" dirty="0"/>
            </a:br>
            <a:r>
              <a:rPr lang="en-US" sz="1400" dirty="0"/>
              <a:t> 	</a:t>
            </a:r>
            <a:r>
              <a:rPr lang="en-US" sz="1400" dirty="0" err="1"/>
              <a:t>Initalizations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	Collections</a:t>
            </a:r>
            <a:br>
              <a:rPr lang="en-US" sz="1400" dirty="0"/>
            </a:br>
            <a:r>
              <a:rPr lang="en-US" sz="1400" dirty="0"/>
              <a:t>	</a:t>
            </a:r>
            <a:r>
              <a:rPr lang="en-US" sz="1400" dirty="0" smtClean="0"/>
              <a:t>…</a:t>
            </a:r>
            <a:endParaRPr lang="en-US" sz="1400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gray">
          <a:xfrm>
            <a:off x="4647294" y="2556640"/>
            <a:ext cx="4235449" cy="151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600" dirty="0" smtClean="0"/>
              <a:t>Paper management</a:t>
            </a:r>
            <a:br>
              <a:rPr lang="en-US" sz="1600" dirty="0" smtClean="0"/>
            </a:br>
            <a:r>
              <a:rPr lang="en-US" sz="1600" dirty="0" smtClean="0"/>
              <a:t>	</a:t>
            </a:r>
            <a:r>
              <a:rPr lang="en-US" sz="1400" dirty="0" smtClean="0"/>
              <a:t>In/out </a:t>
            </a:r>
            <a:r>
              <a:rPr lang="en-US" sz="1400" dirty="0"/>
              <a:t>paper tray control , </a:t>
            </a:r>
            <a:br>
              <a:rPr lang="en-US" sz="1400" dirty="0"/>
            </a:br>
            <a:r>
              <a:rPr lang="en-US" sz="1400" dirty="0"/>
              <a:t>	</a:t>
            </a:r>
            <a:r>
              <a:rPr lang="en-US" sz="1400" dirty="0" smtClean="0"/>
              <a:t>Simplex/Duplex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	</a:t>
            </a:r>
            <a:r>
              <a:rPr lang="en-US" sz="1400" dirty="0" smtClean="0"/>
              <a:t>Color </a:t>
            </a:r>
            <a:r>
              <a:rPr lang="en-US" sz="1400" dirty="0"/>
              <a:t>Management </a:t>
            </a:r>
            <a:br>
              <a:rPr lang="en-US" sz="1400" dirty="0"/>
            </a:br>
            <a:r>
              <a:rPr lang="en-US" sz="1400" dirty="0"/>
              <a:t>	</a:t>
            </a:r>
            <a:r>
              <a:rPr lang="en-US" sz="1400" dirty="0" smtClean="0"/>
              <a:t>Insert </a:t>
            </a:r>
            <a:r>
              <a:rPr lang="en-US" sz="1400" dirty="0" err="1"/>
              <a:t>FormFeeds</a:t>
            </a:r>
            <a:r>
              <a:rPr lang="en-US" sz="1400" dirty="0"/>
              <a:t> (T&amp;C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	… </a:t>
            </a:r>
            <a:endParaRPr lang="en-US" sz="1400" dirty="0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3537857" y="3038928"/>
            <a:ext cx="1315356" cy="114118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/>
      <p:bldP spid="14" grpId="0"/>
      <p:bldP spid="15" grpId="0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543" y="2131515"/>
            <a:ext cx="3755287" cy="393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sz="3600" dirty="0" smtClean="0"/>
              <a:t>A </a:t>
            </a:r>
            <a:r>
              <a:rPr lang="de-DE" sz="3600" dirty="0" err="1" smtClean="0"/>
              <a:t>letterhead</a:t>
            </a:r>
            <a:r>
              <a:rPr lang="de-DE" sz="3600" dirty="0" smtClean="0"/>
              <a:t> on </a:t>
            </a:r>
            <a:r>
              <a:rPr lang="de-DE" sz="3600" dirty="0" err="1" smtClean="0"/>
              <a:t>every</a:t>
            </a:r>
            <a:r>
              <a:rPr lang="de-DE" sz="3600" dirty="0" smtClean="0"/>
              <a:t> </a:t>
            </a:r>
            <a:r>
              <a:rPr lang="de-DE" sz="3600" dirty="0" err="1" smtClean="0"/>
              <a:t>page</a:t>
            </a:r>
            <a:endParaRPr lang="de-DE" sz="3600" dirty="0"/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42963" y="3867377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1232807" y="3513364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</a:t>
            </a: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671513" y="5148037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Ž</a:t>
            </a: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3377747" y="5051424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</a:t>
            </a: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ELP Forms &amp; Printing Management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25" name="Grafik 24" descr="examp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4914" y="2153368"/>
            <a:ext cx="4496480" cy="2877191"/>
          </a:xfrm>
          <a:prstGeom prst="rect">
            <a:avLst/>
          </a:prstGeom>
        </p:spPr>
      </p:pic>
      <p:sp>
        <p:nvSpPr>
          <p:cNvPr id="26" name="Text Box 15"/>
          <p:cNvSpPr txBox="1">
            <a:spLocks noChangeArrowheads="1"/>
          </p:cNvSpPr>
          <p:nvPr/>
        </p:nvSpPr>
        <p:spPr bwMode="gray">
          <a:xfrm>
            <a:off x="4528457" y="5336737"/>
            <a:ext cx="4419600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600" dirty="0" smtClean="0"/>
              <a:t>A lot of examples for more complex scenarios.</a:t>
            </a:r>
          </a:p>
          <a:p>
            <a:r>
              <a:rPr lang="en-US" sz="1600" dirty="0" smtClean="0"/>
              <a:t>See description after highlighting a sample.</a:t>
            </a:r>
            <a:endParaRPr lang="en-US" sz="1400" dirty="0"/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flipV="1">
            <a:off x="3624942" y="3973285"/>
            <a:ext cx="849087" cy="116477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0" grpId="0"/>
      <p:bldP spid="42" grpId="0"/>
      <p:bldP spid="44" grpId="0"/>
      <p:bldP spid="26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br>
              <a:rPr lang="en-US" dirty="0" smtClean="0"/>
            </a:br>
            <a:r>
              <a:rPr lang="en-US" dirty="0" smtClean="0"/>
              <a:t>OS platform</a:t>
            </a:r>
            <a:endParaRPr lang="en-US" dirty="0"/>
          </a:p>
        </p:txBody>
      </p:sp>
      <p:graphicFrame>
        <p:nvGraphicFramePr>
          <p:cNvPr id="3" name="Group 87"/>
          <p:cNvGraphicFramePr>
            <a:graphicFrameLocks/>
          </p:cNvGraphicFramePr>
          <p:nvPr/>
        </p:nvGraphicFramePr>
        <p:xfrm>
          <a:off x="457200" y="1957388"/>
          <a:ext cx="8229600" cy="4577400"/>
        </p:xfrm>
        <a:graphic>
          <a:graphicData uri="http://schemas.openxmlformats.org/drawingml/2006/table">
            <a:tbl>
              <a:tblPr/>
              <a:tblGrid>
                <a:gridCol w="1063625"/>
                <a:gridCol w="3692525"/>
                <a:gridCol w="3473450"/>
              </a:tblGrid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Name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Supported platforms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Remarks 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W-ELP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Windows XP, 2003, Vista, 7, 2008, 2008R2, 8, 2012, Cluster/Terminal server; 32/64bit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Enhanced features available (like e-mail support, digitally signed PDFs etc.)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X-ELP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Linux, Solaris, HP-UX, AIX, True64, VMS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Unix platforms can be supported upon request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B-ELP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IBM iSeries and AS/400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 all W-ELP functions are supported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AP-ELP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Networked Ethernet appliance which works in a TCP/IP printing environment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Optional output methods like USB or Parallel port possible, up to 56 printers can be connected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I-ELP*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Internal printer/MFP based (product is shipped on a memory flash card, existing hard disk of MFP’s can be used as well)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Sold as IBS in the “Ricoh world”</a:t>
                      </a:r>
                      <a:b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Soald as HP-ELP in HP 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OEM-ELP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Depends on the 3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rd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party vendor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Always bundled with a 3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rd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party vendor application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S-ELP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ANSI-C Compiler needed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Source code is supplied to the customer, various Terms and Conditions of usage are possible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763" y="3986213"/>
            <a:ext cx="703262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Forms Management</a:t>
            </a:r>
            <a:endParaRPr lang="de-DE" sz="3600" dirty="0"/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409575" y="2044700"/>
          <a:ext cx="1452563" cy="1549400"/>
        </p:xfrm>
        <a:graphic>
          <a:graphicData uri="http://schemas.openxmlformats.org/presentationml/2006/ole">
            <p:oleObj spid="_x0000_s101378" name="Photo Editor-Foto" r:id="rId3" imgW="5028571" imgH="5361905" progId="">
              <p:embed/>
            </p:oleObj>
          </a:graphicData>
        </a:graphic>
      </p:graphicFrame>
      <p:graphicFrame>
        <p:nvGraphicFramePr>
          <p:cNvPr id="6147" name="Object 6"/>
          <p:cNvGraphicFramePr>
            <a:graphicFrameLocks noChangeAspect="1"/>
          </p:cNvGraphicFramePr>
          <p:nvPr/>
        </p:nvGraphicFramePr>
        <p:xfrm>
          <a:off x="423863" y="4089400"/>
          <a:ext cx="1417637" cy="957263"/>
        </p:xfrm>
        <a:graphic>
          <a:graphicData uri="http://schemas.openxmlformats.org/presentationml/2006/ole">
            <p:oleObj spid="_x0000_s101379" name="Photo Editor-Foto" r:id="rId4" imgW="5095238" imgH="3438095" progId="">
              <p:embed/>
            </p:oleObj>
          </a:graphicData>
        </a:graphic>
      </p:graphicFrame>
      <p:graphicFrame>
        <p:nvGraphicFramePr>
          <p:cNvPr id="844807" name="Object 7"/>
          <p:cNvGraphicFramePr>
            <a:graphicFrameLocks noChangeAspect="1"/>
          </p:cNvGraphicFramePr>
          <p:nvPr/>
        </p:nvGraphicFramePr>
        <p:xfrm>
          <a:off x="4568825" y="4822825"/>
          <a:ext cx="1174750" cy="1679575"/>
        </p:xfrm>
        <a:graphic>
          <a:graphicData uri="http://schemas.openxmlformats.org/presentationml/2006/ole">
            <p:oleObj spid="_x0000_s101380" name="Photo Editor-Foto" r:id="rId5" imgW="5753903" imgH="8228571" progId="">
              <p:embed/>
            </p:oleObj>
          </a:graphicData>
        </a:graphic>
      </p:graphicFrame>
      <p:sp>
        <p:nvSpPr>
          <p:cNvPr id="6158" name="Rectangle 8"/>
          <p:cNvSpPr>
            <a:spLocks noChangeArrowheads="1"/>
          </p:cNvSpPr>
          <p:nvPr/>
        </p:nvSpPr>
        <p:spPr bwMode="auto">
          <a:xfrm>
            <a:off x="415925" y="1525588"/>
            <a:ext cx="13398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sv-SE" sz="1200" b="1">
                <a:solidFill>
                  <a:srgbClr val="000000"/>
                </a:solidFill>
              </a:rPr>
              <a:t>Original Data Stream</a:t>
            </a:r>
          </a:p>
        </p:txBody>
      </p:sp>
      <p:sp>
        <p:nvSpPr>
          <p:cNvPr id="6159" name="Rectangle 9"/>
          <p:cNvSpPr>
            <a:spLocks noChangeArrowheads="1"/>
          </p:cNvSpPr>
          <p:nvPr/>
        </p:nvSpPr>
        <p:spPr bwMode="auto">
          <a:xfrm>
            <a:off x="530225" y="5068888"/>
            <a:ext cx="13398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sv-SE" sz="1200" b="1">
                <a:solidFill>
                  <a:srgbClr val="000000"/>
                </a:solidFill>
              </a:rPr>
              <a:t>Page 2</a:t>
            </a:r>
          </a:p>
        </p:txBody>
      </p:sp>
      <p:sp>
        <p:nvSpPr>
          <p:cNvPr id="6160" name="Rectangle 10"/>
          <p:cNvSpPr>
            <a:spLocks noChangeArrowheads="1"/>
          </p:cNvSpPr>
          <p:nvPr/>
        </p:nvSpPr>
        <p:spPr bwMode="auto">
          <a:xfrm>
            <a:off x="441325" y="3671888"/>
            <a:ext cx="13398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sv-SE" sz="1200" b="1">
                <a:solidFill>
                  <a:srgbClr val="000000"/>
                </a:solidFill>
              </a:rPr>
              <a:t>Page 1</a:t>
            </a:r>
          </a:p>
        </p:txBody>
      </p:sp>
      <p:graphicFrame>
        <p:nvGraphicFramePr>
          <p:cNvPr id="844811" name="Object 11"/>
          <p:cNvGraphicFramePr>
            <a:graphicFrameLocks noChangeAspect="1"/>
          </p:cNvGraphicFramePr>
          <p:nvPr/>
        </p:nvGraphicFramePr>
        <p:xfrm>
          <a:off x="6045200" y="4822825"/>
          <a:ext cx="1168400" cy="1670050"/>
        </p:xfrm>
        <a:graphic>
          <a:graphicData uri="http://schemas.openxmlformats.org/presentationml/2006/ole">
            <p:oleObj spid="_x0000_s101381" name="Photo Editor-Foto" r:id="rId6" imgW="5753903" imgH="8228571" progId="">
              <p:embed/>
            </p:oleObj>
          </a:graphicData>
        </a:graphic>
      </p:graphicFrame>
      <p:graphicFrame>
        <p:nvGraphicFramePr>
          <p:cNvPr id="844812" name="Object 12"/>
          <p:cNvGraphicFramePr>
            <a:graphicFrameLocks noChangeAspect="1"/>
          </p:cNvGraphicFramePr>
          <p:nvPr/>
        </p:nvGraphicFramePr>
        <p:xfrm>
          <a:off x="4586288" y="1301750"/>
          <a:ext cx="1154112" cy="1651000"/>
        </p:xfrm>
        <a:graphic>
          <a:graphicData uri="http://schemas.openxmlformats.org/presentationml/2006/ole">
            <p:oleObj spid="_x0000_s101382" name="Photo Editor-Foto" r:id="rId7" imgW="5753903" imgH="8228571" progId="">
              <p:embed/>
            </p:oleObj>
          </a:graphicData>
        </a:graphic>
      </p:graphicFrame>
      <p:graphicFrame>
        <p:nvGraphicFramePr>
          <p:cNvPr id="844813" name="Object 13"/>
          <p:cNvGraphicFramePr>
            <a:graphicFrameLocks noChangeAspect="1"/>
          </p:cNvGraphicFramePr>
          <p:nvPr/>
        </p:nvGraphicFramePr>
        <p:xfrm>
          <a:off x="7419975" y="1273175"/>
          <a:ext cx="1184275" cy="1693863"/>
        </p:xfrm>
        <a:graphic>
          <a:graphicData uri="http://schemas.openxmlformats.org/presentationml/2006/ole">
            <p:oleObj spid="_x0000_s101383" name="Photo Editor-Foto" r:id="rId8" imgW="5753903" imgH="8228571" progId="">
              <p:embed/>
            </p:oleObj>
          </a:graphicData>
        </a:graphic>
      </p:graphicFrame>
      <p:graphicFrame>
        <p:nvGraphicFramePr>
          <p:cNvPr id="844814" name="Object 14"/>
          <p:cNvGraphicFramePr>
            <a:graphicFrameLocks noChangeAspect="1"/>
          </p:cNvGraphicFramePr>
          <p:nvPr/>
        </p:nvGraphicFramePr>
        <p:xfrm>
          <a:off x="4560888" y="3041650"/>
          <a:ext cx="1177925" cy="1685925"/>
        </p:xfrm>
        <a:graphic>
          <a:graphicData uri="http://schemas.openxmlformats.org/presentationml/2006/ole">
            <p:oleObj spid="_x0000_s101384" name="Photo Editor-Foto" r:id="rId9" imgW="5753903" imgH="8228571" progId="">
              <p:embed/>
            </p:oleObj>
          </a:graphicData>
        </a:graphic>
      </p:graphicFrame>
      <p:graphicFrame>
        <p:nvGraphicFramePr>
          <p:cNvPr id="844815" name="Object 15"/>
          <p:cNvGraphicFramePr>
            <a:graphicFrameLocks noChangeAspect="1"/>
          </p:cNvGraphicFramePr>
          <p:nvPr/>
        </p:nvGraphicFramePr>
        <p:xfrm>
          <a:off x="7431088" y="3054350"/>
          <a:ext cx="1189037" cy="1674813"/>
        </p:xfrm>
        <a:graphic>
          <a:graphicData uri="http://schemas.openxmlformats.org/presentationml/2006/ole">
            <p:oleObj spid="_x0000_s101385" name="Photo Editor-Foto" r:id="rId10" imgW="5753903" imgH="8228571" progId="">
              <p:embed/>
            </p:oleObj>
          </a:graphicData>
        </a:graphic>
      </p:graphicFrame>
      <p:graphicFrame>
        <p:nvGraphicFramePr>
          <p:cNvPr id="844816" name="Object 16"/>
          <p:cNvGraphicFramePr>
            <a:graphicFrameLocks noChangeAspect="1"/>
          </p:cNvGraphicFramePr>
          <p:nvPr/>
        </p:nvGraphicFramePr>
        <p:xfrm>
          <a:off x="6034088" y="3041650"/>
          <a:ext cx="1152525" cy="1647825"/>
        </p:xfrm>
        <a:graphic>
          <a:graphicData uri="http://schemas.openxmlformats.org/presentationml/2006/ole">
            <p:oleObj spid="_x0000_s101386" name="Photo Editor-Foto" r:id="rId11" imgW="5753903" imgH="8228571" progId="">
              <p:embed/>
            </p:oleObj>
          </a:graphicData>
        </a:graphic>
      </p:graphicFrame>
      <p:graphicFrame>
        <p:nvGraphicFramePr>
          <p:cNvPr id="844817" name="Object 17"/>
          <p:cNvGraphicFramePr>
            <a:graphicFrameLocks noChangeAspect="1"/>
          </p:cNvGraphicFramePr>
          <p:nvPr/>
        </p:nvGraphicFramePr>
        <p:xfrm>
          <a:off x="6053138" y="1282700"/>
          <a:ext cx="1125537" cy="1608138"/>
        </p:xfrm>
        <a:graphic>
          <a:graphicData uri="http://schemas.openxmlformats.org/presentationml/2006/ole">
            <p:oleObj spid="_x0000_s101387" name="Photo Editor-Foto" r:id="rId12" imgW="5753903" imgH="8228571" progId="">
              <p:embed/>
            </p:oleObj>
          </a:graphicData>
        </a:graphic>
      </p:graphicFrame>
      <p:sp>
        <p:nvSpPr>
          <p:cNvPr id="844818" name="Rectangle 18"/>
          <p:cNvSpPr>
            <a:spLocks noChangeArrowheads="1"/>
          </p:cNvSpPr>
          <p:nvPr/>
        </p:nvSpPr>
        <p:spPr bwMode="auto">
          <a:xfrm>
            <a:off x="4559300" y="4800600"/>
            <a:ext cx="1168400" cy="167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44819" name="Rectangle 19"/>
          <p:cNvSpPr>
            <a:spLocks noChangeArrowheads="1"/>
          </p:cNvSpPr>
          <p:nvPr/>
        </p:nvSpPr>
        <p:spPr bwMode="auto">
          <a:xfrm>
            <a:off x="6019800" y="4794250"/>
            <a:ext cx="1168400" cy="167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44820" name="Rectangle 20"/>
          <p:cNvSpPr>
            <a:spLocks noChangeArrowheads="1"/>
          </p:cNvSpPr>
          <p:nvPr/>
        </p:nvSpPr>
        <p:spPr bwMode="auto">
          <a:xfrm>
            <a:off x="4559300" y="3028950"/>
            <a:ext cx="1168400" cy="167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44821" name="Rectangle 21"/>
          <p:cNvSpPr>
            <a:spLocks noChangeArrowheads="1"/>
          </p:cNvSpPr>
          <p:nvPr/>
        </p:nvSpPr>
        <p:spPr bwMode="auto">
          <a:xfrm>
            <a:off x="6019800" y="3022600"/>
            <a:ext cx="1168400" cy="167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44822" name="Rectangle 22"/>
          <p:cNvSpPr>
            <a:spLocks noChangeArrowheads="1"/>
          </p:cNvSpPr>
          <p:nvPr/>
        </p:nvSpPr>
        <p:spPr bwMode="auto">
          <a:xfrm>
            <a:off x="4559300" y="1257300"/>
            <a:ext cx="1168400" cy="167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44823" name="Rectangle 23"/>
          <p:cNvSpPr>
            <a:spLocks noChangeArrowheads="1"/>
          </p:cNvSpPr>
          <p:nvPr/>
        </p:nvSpPr>
        <p:spPr bwMode="auto">
          <a:xfrm>
            <a:off x="6019800" y="1250950"/>
            <a:ext cx="1168400" cy="167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44824" name="Rectangle 24"/>
          <p:cNvSpPr>
            <a:spLocks noChangeArrowheads="1"/>
          </p:cNvSpPr>
          <p:nvPr/>
        </p:nvSpPr>
        <p:spPr bwMode="auto">
          <a:xfrm>
            <a:off x="7442200" y="1250950"/>
            <a:ext cx="1168400" cy="167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44825" name="Rectangle 25"/>
          <p:cNvSpPr>
            <a:spLocks noChangeArrowheads="1"/>
          </p:cNvSpPr>
          <p:nvPr/>
        </p:nvSpPr>
        <p:spPr bwMode="auto">
          <a:xfrm>
            <a:off x="7442200" y="3041650"/>
            <a:ext cx="1168400" cy="167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44826" name="Rectangle 26"/>
          <p:cNvSpPr>
            <a:spLocks noChangeArrowheads="1"/>
          </p:cNvSpPr>
          <p:nvPr/>
        </p:nvSpPr>
        <p:spPr bwMode="auto">
          <a:xfrm>
            <a:off x="2078038" y="1541463"/>
            <a:ext cx="2427287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tabLst>
                <a:tab pos="714375" algn="l"/>
              </a:tabLst>
            </a:pPr>
            <a:r>
              <a:rPr lang="sv-SE" sz="1200" b="1">
                <a:solidFill>
                  <a:srgbClr val="FF0066"/>
                </a:solidFill>
              </a:rPr>
              <a:t>Copy 1:</a:t>
            </a:r>
            <a:r>
              <a:rPr lang="sv-SE" sz="1200" b="1">
                <a:solidFill>
                  <a:srgbClr val="000000"/>
                </a:solidFill>
              </a:rPr>
              <a:t> 	</a:t>
            </a:r>
            <a:r>
              <a:rPr lang="sv-SE" sz="1000" b="1">
                <a:solidFill>
                  <a:srgbClr val="000000"/>
                </a:solidFill>
              </a:rPr>
              <a:t>blank paper</a:t>
            </a:r>
          </a:p>
          <a:p>
            <a:pPr>
              <a:tabLst>
                <a:tab pos="714375" algn="l"/>
              </a:tabLst>
            </a:pPr>
            <a:r>
              <a:rPr lang="sv-SE" sz="1000" b="1">
                <a:solidFill>
                  <a:srgbClr val="000000"/>
                </a:solidFill>
              </a:rPr>
              <a:t>1st Page: 	Duplex, Letterhead</a:t>
            </a:r>
            <a:br>
              <a:rPr lang="sv-SE" sz="1000" b="1">
                <a:solidFill>
                  <a:srgbClr val="000000"/>
                </a:solidFill>
              </a:rPr>
            </a:br>
            <a:r>
              <a:rPr lang="sv-SE" sz="1000" b="1">
                <a:solidFill>
                  <a:srgbClr val="000000"/>
                </a:solidFill>
              </a:rPr>
              <a:t>	Advertisement 1</a:t>
            </a:r>
          </a:p>
          <a:p>
            <a:pPr>
              <a:tabLst>
                <a:tab pos="714375" algn="l"/>
              </a:tabLst>
            </a:pPr>
            <a:r>
              <a:rPr lang="sv-SE" sz="1000" b="1">
                <a:solidFill>
                  <a:srgbClr val="000000"/>
                </a:solidFill>
              </a:rPr>
              <a:t>2nd Page:	Form: Terms &amp; Conditions</a:t>
            </a:r>
          </a:p>
          <a:p>
            <a:pPr>
              <a:tabLst>
                <a:tab pos="714375" algn="l"/>
              </a:tabLst>
            </a:pPr>
            <a:r>
              <a:rPr lang="sv-SE" sz="1000" b="1">
                <a:solidFill>
                  <a:srgbClr val="000000"/>
                </a:solidFill>
              </a:rPr>
              <a:t>3rd Page:	Simplex, Letterhead</a:t>
            </a:r>
            <a:br>
              <a:rPr lang="sv-SE" sz="1000" b="1">
                <a:solidFill>
                  <a:srgbClr val="000000"/>
                </a:solidFill>
              </a:rPr>
            </a:br>
            <a:r>
              <a:rPr lang="sv-SE" sz="1000" b="1">
                <a:solidFill>
                  <a:srgbClr val="000000"/>
                </a:solidFill>
              </a:rPr>
              <a:t>	Advertisement 2</a:t>
            </a:r>
          </a:p>
        </p:txBody>
      </p:sp>
      <p:sp>
        <p:nvSpPr>
          <p:cNvPr id="844827" name="Rectangle 27"/>
          <p:cNvSpPr>
            <a:spLocks noChangeArrowheads="1"/>
          </p:cNvSpPr>
          <p:nvPr/>
        </p:nvSpPr>
        <p:spPr bwMode="auto">
          <a:xfrm>
            <a:off x="2066925" y="3338513"/>
            <a:ext cx="2425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tabLst>
                <a:tab pos="714375" algn="l"/>
              </a:tabLst>
            </a:pPr>
            <a:r>
              <a:rPr lang="sv-SE" sz="1200" b="1">
                <a:solidFill>
                  <a:srgbClr val="FF0066"/>
                </a:solidFill>
              </a:rPr>
              <a:t>Copy 2:</a:t>
            </a:r>
            <a:r>
              <a:rPr lang="sv-SE" sz="1200" b="1">
                <a:solidFill>
                  <a:srgbClr val="000000"/>
                </a:solidFill>
              </a:rPr>
              <a:t> 	</a:t>
            </a:r>
            <a:r>
              <a:rPr lang="sv-SE" sz="1000" b="1">
                <a:solidFill>
                  <a:srgbClr val="000000"/>
                </a:solidFill>
              </a:rPr>
              <a:t>simplex, but with</a:t>
            </a:r>
            <a:br>
              <a:rPr lang="sv-SE" sz="1000" b="1">
                <a:solidFill>
                  <a:srgbClr val="000000"/>
                </a:solidFill>
              </a:rPr>
            </a:br>
            <a:r>
              <a:rPr lang="sv-SE" sz="1000" b="1">
                <a:solidFill>
                  <a:srgbClr val="000000"/>
                </a:solidFill>
              </a:rPr>
              <a:t>	preprinted back page</a:t>
            </a:r>
            <a:br>
              <a:rPr lang="sv-SE" sz="1000" b="1">
                <a:solidFill>
                  <a:srgbClr val="000000"/>
                </a:solidFill>
              </a:rPr>
            </a:br>
            <a:r>
              <a:rPr lang="sv-SE" sz="1000" b="1">
                <a:solidFill>
                  <a:srgbClr val="000000"/>
                </a:solidFill>
              </a:rPr>
              <a:t>	advertisement</a:t>
            </a:r>
          </a:p>
          <a:p>
            <a:pPr>
              <a:tabLst>
                <a:tab pos="714375" algn="l"/>
              </a:tabLst>
            </a:pPr>
            <a:r>
              <a:rPr lang="sv-SE" sz="1000" b="1">
                <a:solidFill>
                  <a:srgbClr val="000000"/>
                </a:solidFill>
              </a:rPr>
              <a:t>Pages: 	Letterhead, Watermark and</a:t>
            </a:r>
            <a:br>
              <a:rPr lang="sv-SE" sz="1000" b="1">
                <a:solidFill>
                  <a:srgbClr val="000000"/>
                </a:solidFill>
              </a:rPr>
            </a:br>
            <a:r>
              <a:rPr lang="sv-SE" sz="1000" b="1">
                <a:solidFill>
                  <a:srgbClr val="000000"/>
                </a:solidFill>
              </a:rPr>
              <a:t>	Advertisement 3</a:t>
            </a:r>
          </a:p>
        </p:txBody>
      </p:sp>
      <p:sp>
        <p:nvSpPr>
          <p:cNvPr id="844828" name="Rectangle 28"/>
          <p:cNvSpPr>
            <a:spLocks noChangeArrowheads="1"/>
          </p:cNvSpPr>
          <p:nvPr/>
        </p:nvSpPr>
        <p:spPr bwMode="auto">
          <a:xfrm>
            <a:off x="2073275" y="5421313"/>
            <a:ext cx="24447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tabLst>
                <a:tab pos="714375" algn="l"/>
              </a:tabLst>
            </a:pPr>
            <a:r>
              <a:rPr lang="sv-SE" sz="1200" b="1">
                <a:solidFill>
                  <a:srgbClr val="FF0066"/>
                </a:solidFill>
              </a:rPr>
              <a:t>Copy 3:</a:t>
            </a:r>
            <a:r>
              <a:rPr lang="sv-SE" sz="1200" b="1">
                <a:solidFill>
                  <a:srgbClr val="000000"/>
                </a:solidFill>
              </a:rPr>
              <a:t> 	</a:t>
            </a:r>
            <a:r>
              <a:rPr lang="sv-SE" sz="1000" b="1">
                <a:solidFill>
                  <a:srgbClr val="000000"/>
                </a:solidFill>
              </a:rPr>
              <a:t>simplex, Letterhead and</a:t>
            </a:r>
            <a:br>
              <a:rPr lang="sv-SE" sz="1000" b="1">
                <a:solidFill>
                  <a:srgbClr val="000000"/>
                </a:solidFill>
              </a:rPr>
            </a:br>
            <a:r>
              <a:rPr lang="sv-SE" sz="1000" b="1">
                <a:solidFill>
                  <a:srgbClr val="000000"/>
                </a:solidFill>
              </a:rPr>
              <a:t>	time stamped Watermark</a:t>
            </a:r>
          </a:p>
        </p:txBody>
      </p:sp>
      <p:sp>
        <p:nvSpPr>
          <p:cNvPr id="844829" name="Rectangle 29"/>
          <p:cNvSpPr>
            <a:spLocks noChangeArrowheads="1"/>
          </p:cNvSpPr>
          <p:nvPr/>
        </p:nvSpPr>
        <p:spPr bwMode="auto">
          <a:xfrm>
            <a:off x="381000" y="1987550"/>
            <a:ext cx="1447800" cy="163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44830" name="Rectangle 30"/>
          <p:cNvSpPr>
            <a:spLocks noChangeArrowheads="1"/>
          </p:cNvSpPr>
          <p:nvPr/>
        </p:nvSpPr>
        <p:spPr bwMode="auto">
          <a:xfrm>
            <a:off x="406400" y="4057650"/>
            <a:ext cx="1447800" cy="100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44831" name="Rectangle 31"/>
          <p:cNvSpPr>
            <a:spLocks noChangeArrowheads="1"/>
          </p:cNvSpPr>
          <p:nvPr/>
        </p:nvSpPr>
        <p:spPr bwMode="auto">
          <a:xfrm rot="5400000">
            <a:off x="7660482" y="2920206"/>
            <a:ext cx="24447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tabLst>
                <a:tab pos="714375" algn="l"/>
              </a:tabLst>
            </a:pPr>
            <a:r>
              <a:rPr lang="sv-SE" sz="1200" b="1">
                <a:solidFill>
                  <a:srgbClr val="FF0066"/>
                </a:solidFill>
              </a:rPr>
              <a:t>Color printer for nice invoices</a:t>
            </a:r>
            <a:endParaRPr lang="sv-SE" sz="1000" b="1">
              <a:solidFill>
                <a:srgbClr val="000000"/>
              </a:solidFill>
            </a:endParaRPr>
          </a:p>
        </p:txBody>
      </p:sp>
      <p:sp>
        <p:nvSpPr>
          <p:cNvPr id="844832" name="Rectangle 32"/>
          <p:cNvSpPr>
            <a:spLocks noChangeArrowheads="1"/>
          </p:cNvSpPr>
          <p:nvPr/>
        </p:nvSpPr>
        <p:spPr bwMode="auto">
          <a:xfrm rot="5400000">
            <a:off x="7954169" y="5334794"/>
            <a:ext cx="151765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tabLst>
                <a:tab pos="714375" algn="l"/>
              </a:tabLst>
            </a:pPr>
            <a:r>
              <a:rPr lang="sv-SE" sz="1200" b="1">
                <a:solidFill>
                  <a:srgbClr val="FF0066"/>
                </a:solidFill>
              </a:rPr>
              <a:t>Black &amp; white printer in bookkeeping department</a:t>
            </a:r>
            <a:endParaRPr lang="sv-SE" sz="1000" b="1">
              <a:solidFill>
                <a:srgbClr val="000000"/>
              </a:solidFill>
            </a:endParaRPr>
          </a:p>
        </p:txBody>
      </p:sp>
      <p:sp>
        <p:nvSpPr>
          <p:cNvPr id="6176" name="Rectangle 33"/>
          <p:cNvSpPr>
            <a:spLocks noChangeArrowheads="1"/>
          </p:cNvSpPr>
          <p:nvPr/>
        </p:nvSpPr>
        <p:spPr bwMode="gray">
          <a:xfrm>
            <a:off x="5029200" y="6629400"/>
            <a:ext cx="3492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chemeClr val="tx2"/>
                </a:solidFill>
              </a:rPr>
              <a:t>The power of  ELP output management</a:t>
            </a:r>
          </a:p>
        </p:txBody>
      </p:sp>
      <p:sp>
        <p:nvSpPr>
          <p:cNvPr id="6177" name="Rectangle 34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ELP Forms &amp; Printing Management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4594452" y="6367463"/>
            <a:ext cx="96611" cy="7756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hteck 34"/>
          <p:cNvSpPr/>
          <p:nvPr/>
        </p:nvSpPr>
        <p:spPr bwMode="auto">
          <a:xfrm>
            <a:off x="6074638" y="6349366"/>
            <a:ext cx="96611" cy="7756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hteck 35"/>
          <p:cNvSpPr/>
          <p:nvPr/>
        </p:nvSpPr>
        <p:spPr bwMode="auto">
          <a:xfrm>
            <a:off x="4613502" y="4595813"/>
            <a:ext cx="96611" cy="7756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hteck 36"/>
          <p:cNvSpPr/>
          <p:nvPr/>
        </p:nvSpPr>
        <p:spPr bwMode="auto">
          <a:xfrm>
            <a:off x="7475765" y="4595813"/>
            <a:ext cx="96611" cy="7756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hteck 37"/>
          <p:cNvSpPr/>
          <p:nvPr/>
        </p:nvSpPr>
        <p:spPr bwMode="auto">
          <a:xfrm>
            <a:off x="4632553" y="2819399"/>
            <a:ext cx="96611" cy="7756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hteck 38"/>
          <p:cNvSpPr/>
          <p:nvPr/>
        </p:nvSpPr>
        <p:spPr bwMode="auto">
          <a:xfrm>
            <a:off x="7474812" y="2824163"/>
            <a:ext cx="96611" cy="7756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4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44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4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4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4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4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44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44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44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4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4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4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4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44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84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4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4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4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4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84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4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18" grpId="0" animBg="1"/>
      <p:bldP spid="844819" grpId="0" animBg="1"/>
      <p:bldP spid="844820" grpId="0" animBg="1"/>
      <p:bldP spid="844821" grpId="0" animBg="1"/>
      <p:bldP spid="844822" grpId="0" animBg="1"/>
      <p:bldP spid="844823" grpId="0" animBg="1"/>
      <p:bldP spid="844824" grpId="0" animBg="1"/>
      <p:bldP spid="844825" grpId="0" animBg="1"/>
      <p:bldP spid="844826" grpId="0"/>
      <p:bldP spid="844827" grpId="0"/>
      <p:bldP spid="844828" grpId="0"/>
      <p:bldP spid="844829" grpId="0" animBg="1"/>
      <p:bldP spid="844830" grpId="0" animBg="1"/>
      <p:bldP spid="844831" grpId="0"/>
      <p:bldP spid="8448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ELP_Command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page level analysis</a:t>
            </a:r>
            <a:endParaRPr lang="de-DE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gray">
          <a:xfrm>
            <a:off x="290514" y="2752949"/>
            <a:ext cx="583814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/>
            <a:r>
              <a:rPr lang="en-US" sz="1400" dirty="0" smtClean="0"/>
              <a:t>							</a:t>
            </a:r>
          </a:p>
          <a:p>
            <a:pPr marL="457200" indent="-457200"/>
            <a:r>
              <a:rPr lang="en-US" sz="1400" dirty="0" smtClean="0"/>
              <a:t>1. Step	Search </a:t>
            </a:r>
            <a:r>
              <a:rPr lang="en-US" sz="1400" dirty="0"/>
              <a:t>for C#:#...;	</a:t>
            </a:r>
            <a:r>
              <a:rPr lang="en-US" sz="1400" dirty="0" smtClean="0"/>
              <a:t>Copy n </a:t>
            </a:r>
            <a:r>
              <a:rPr lang="en-US" sz="1400" dirty="0"/>
              <a:t>p</a:t>
            </a:r>
            <a:r>
              <a:rPr lang="en-US" sz="1400" dirty="0" smtClean="0"/>
              <a:t>age x     		</a:t>
            </a:r>
          </a:p>
          <a:p>
            <a:pPr marL="457200" indent="-457200"/>
            <a:r>
              <a:rPr lang="en-US" sz="1400" dirty="0" smtClean="0"/>
              <a:t>2</a:t>
            </a:r>
            <a:r>
              <a:rPr lang="en-US" sz="1400" dirty="0"/>
              <a:t>. </a:t>
            </a:r>
            <a:r>
              <a:rPr lang="en-US" sz="1400" dirty="0" smtClean="0"/>
              <a:t>Step	Search </a:t>
            </a:r>
            <a:r>
              <a:rPr lang="en-US" sz="1400" dirty="0"/>
              <a:t>for C#:#-#...;	</a:t>
            </a:r>
            <a:r>
              <a:rPr lang="en-US" sz="1400" dirty="0" smtClean="0"/>
              <a:t>Copy n pages x </a:t>
            </a:r>
            <a:r>
              <a:rPr lang="en-US" sz="1400" dirty="0"/>
              <a:t>to </a:t>
            </a:r>
            <a:r>
              <a:rPr lang="en-US" sz="1400" dirty="0" smtClean="0"/>
              <a:t>y</a:t>
            </a:r>
            <a:endParaRPr lang="en-US" sz="1400" dirty="0"/>
          </a:p>
          <a:p>
            <a:pPr marL="457200" indent="-457200"/>
            <a:r>
              <a:rPr lang="en-US" sz="1400" dirty="0" smtClean="0"/>
              <a:t>3</a:t>
            </a:r>
            <a:r>
              <a:rPr lang="en-US" sz="1400" dirty="0"/>
              <a:t>. </a:t>
            </a:r>
            <a:r>
              <a:rPr lang="en-US" sz="1400" dirty="0" smtClean="0"/>
              <a:t>Step	Search </a:t>
            </a:r>
            <a:r>
              <a:rPr lang="en-US" sz="1400" dirty="0"/>
              <a:t>for C</a:t>
            </a:r>
            <a:r>
              <a:rPr lang="en-US" sz="1400" dirty="0" smtClean="0"/>
              <a:t>#...;	All (remaining) pages of copy n	</a:t>
            </a:r>
          </a:p>
          <a:p>
            <a:pPr marL="457200" indent="-457200"/>
            <a:r>
              <a:rPr lang="en-US" sz="1400" dirty="0" smtClean="0"/>
              <a:t>4</a:t>
            </a:r>
            <a:r>
              <a:rPr lang="en-US" sz="1400" dirty="0"/>
              <a:t>. </a:t>
            </a:r>
            <a:r>
              <a:rPr lang="en-US" sz="1400" dirty="0" smtClean="0"/>
              <a:t>Step	Search </a:t>
            </a:r>
            <a:r>
              <a:rPr lang="en-US" sz="1400" dirty="0"/>
              <a:t>for the D#;	</a:t>
            </a:r>
            <a:r>
              <a:rPr lang="en-US" sz="1400" dirty="0" smtClean="0"/>
              <a:t>Use </a:t>
            </a:r>
            <a:r>
              <a:rPr lang="en-US" sz="1400" dirty="0"/>
              <a:t>copy definition </a:t>
            </a:r>
            <a:r>
              <a:rPr lang="en-US" sz="1400" dirty="0" smtClean="0"/>
              <a:t>m </a:t>
            </a:r>
            <a:r>
              <a:rPr lang="en-US" sz="1400" dirty="0"/>
              <a:t>as </a:t>
            </a:r>
            <a:r>
              <a:rPr lang="en-US" sz="1400" dirty="0" smtClean="0"/>
              <a:t>default	</a:t>
            </a:r>
          </a:p>
          <a:p>
            <a:pPr marL="457200" indent="-457200"/>
            <a:r>
              <a:rPr lang="en-US" sz="1400" dirty="0" smtClean="0"/>
              <a:t>				when no command </a:t>
            </a:r>
            <a:r>
              <a:rPr lang="en-US" sz="1400" dirty="0" err="1" smtClean="0"/>
              <a:t>Cn</a:t>
            </a:r>
            <a:r>
              <a:rPr lang="en-US" sz="1400" dirty="0" smtClean="0"/>
              <a:t> applies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ELP Forms &amp; Printing Management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gray">
          <a:xfrm>
            <a:off x="5635400" y="2469917"/>
            <a:ext cx="332354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dirty="0" smtClean="0"/>
              <a:t>Example: K2;C1:1F500;C1F502;D1;</a:t>
            </a:r>
          </a:p>
          <a:p>
            <a:r>
              <a:rPr lang="en-US" sz="1400" dirty="0" smtClean="0"/>
              <a:t>C1P1*	C1P3*	C2P1*</a:t>
            </a:r>
          </a:p>
          <a:p>
            <a:r>
              <a:rPr lang="en-US" sz="1400" dirty="0" smtClean="0"/>
              <a:t>X</a:t>
            </a:r>
          </a:p>
          <a:p>
            <a:r>
              <a:rPr lang="en-US" sz="1400" dirty="0" smtClean="0"/>
              <a:t>	</a:t>
            </a:r>
          </a:p>
          <a:p>
            <a:r>
              <a:rPr lang="en-US" sz="1400" dirty="0" smtClean="0"/>
              <a:t>	X</a:t>
            </a:r>
          </a:p>
          <a:p>
            <a:r>
              <a:rPr lang="en-US" sz="1400" dirty="0" smtClean="0"/>
              <a:t>		1.	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gray">
          <a:xfrm>
            <a:off x="7464197" y="2995936"/>
            <a:ext cx="4932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dirty="0" smtClean="0"/>
              <a:t>2.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307771" y="4735271"/>
            <a:ext cx="65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* ELP </a:t>
            </a:r>
            <a:r>
              <a:rPr lang="de-DE" sz="1600" dirty="0" err="1" smtClean="0"/>
              <a:t>processes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copy</a:t>
            </a:r>
            <a:r>
              <a:rPr lang="de-DE" sz="1600" dirty="0" smtClean="0"/>
              <a:t> </a:t>
            </a:r>
            <a:r>
              <a:rPr lang="de-DE" sz="1600" dirty="0" err="1" smtClean="0"/>
              <a:t>number</a:t>
            </a:r>
            <a:r>
              <a:rPr lang="de-DE" sz="1600" dirty="0" smtClean="0"/>
              <a:t> n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within</a:t>
            </a:r>
            <a:r>
              <a:rPr lang="de-DE" sz="1600" dirty="0" smtClean="0"/>
              <a:t> </a:t>
            </a:r>
            <a:r>
              <a:rPr lang="de-DE" sz="1600" dirty="0" err="1" smtClean="0"/>
              <a:t>page</a:t>
            </a:r>
            <a:r>
              <a:rPr lang="de-DE" sz="1600" dirty="0" smtClean="0"/>
              <a:t> </a:t>
            </a:r>
            <a:r>
              <a:rPr lang="de-DE" sz="1600" dirty="0" err="1" smtClean="0"/>
              <a:t>number</a:t>
            </a:r>
            <a:r>
              <a:rPr lang="de-DE" sz="1600" dirty="0" smtClean="0"/>
              <a:t> m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2373086" y="5475514"/>
            <a:ext cx="5966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After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page</a:t>
            </a:r>
            <a:r>
              <a:rPr lang="de-DE" sz="1600" dirty="0" smtClean="0"/>
              <a:t> </a:t>
            </a:r>
            <a:r>
              <a:rPr lang="de-DE" sz="1600" dirty="0" err="1" smtClean="0"/>
              <a:t>number</a:t>
            </a:r>
            <a:r>
              <a:rPr lang="de-DE" sz="1600" dirty="0" smtClean="0"/>
              <a:t> </a:t>
            </a:r>
            <a:r>
              <a:rPr lang="de-DE" sz="1600" dirty="0" err="1" smtClean="0"/>
              <a:t>analysis</a:t>
            </a:r>
            <a:r>
              <a:rPr lang="de-DE" sz="1600" dirty="0" smtClean="0"/>
              <a:t> </a:t>
            </a:r>
            <a:r>
              <a:rPr lang="de-DE" sz="1600" dirty="0" err="1" smtClean="0"/>
              <a:t>follows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page</a:t>
            </a:r>
            <a:r>
              <a:rPr lang="de-DE" sz="1600" dirty="0" smtClean="0"/>
              <a:t> </a:t>
            </a:r>
            <a:r>
              <a:rPr lang="de-DE" sz="1600" dirty="0" err="1" smtClean="0"/>
              <a:t>side</a:t>
            </a:r>
            <a:r>
              <a:rPr lang="de-DE" sz="1600" dirty="0" smtClean="0"/>
              <a:t> </a:t>
            </a:r>
            <a:r>
              <a:rPr lang="de-DE" sz="1600" dirty="0" err="1" smtClean="0"/>
              <a:t>analysis</a:t>
            </a:r>
            <a:r>
              <a:rPr lang="de-DE" sz="1600" dirty="0" smtClean="0"/>
              <a:t>…</a:t>
            </a:r>
            <a:endParaRPr lang="de-DE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ELP_Command</a:t>
            </a:r>
            <a:r>
              <a:rPr lang="en-US" dirty="0" smtClean="0">
                <a:latin typeface="Arial" charset="0"/>
              </a:rPr>
              <a:t> 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page side analysis</a:t>
            </a:r>
            <a:endParaRPr lang="de-DE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gray">
          <a:xfrm>
            <a:off x="290513" y="2394111"/>
            <a:ext cx="7307715" cy="148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/>
            <a:r>
              <a:rPr lang="en-US" sz="1800" dirty="0" smtClean="0"/>
              <a:t>Print job in Duplex, insert terms &amp; conditions on each back page</a:t>
            </a:r>
          </a:p>
          <a:p>
            <a:pPr marL="457200" indent="-457200"/>
            <a:endParaRPr lang="en-US" sz="1400" dirty="0" smtClean="0"/>
          </a:p>
          <a:p>
            <a:pPr marL="457200" indent="-457200"/>
            <a:endParaRPr lang="en-US" sz="1400" dirty="0" smtClean="0"/>
          </a:p>
          <a:p>
            <a:pPr marL="457200" indent="-457200"/>
            <a:r>
              <a:rPr lang="en-US" sz="1400" dirty="0" smtClean="0"/>
              <a:t>Search </a:t>
            </a:r>
            <a:r>
              <a:rPr lang="en-US" sz="1400" dirty="0"/>
              <a:t>for C</a:t>
            </a:r>
            <a:r>
              <a:rPr lang="en-US" sz="1400" dirty="0" smtClean="0"/>
              <a:t>#:R...;	All right-hand pages (front pages)</a:t>
            </a:r>
          </a:p>
          <a:p>
            <a:pPr marL="457200" indent="-457200"/>
            <a:r>
              <a:rPr lang="en-US" sz="1400" dirty="0" smtClean="0"/>
              <a:t>Search </a:t>
            </a:r>
            <a:r>
              <a:rPr lang="en-US" sz="1400" dirty="0"/>
              <a:t>for </a:t>
            </a:r>
            <a:r>
              <a:rPr lang="en-US" sz="1400" dirty="0" smtClean="0"/>
              <a:t>C#:L…;	All left-hand pages (back pages)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ELP Forms &amp; Printing Management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gray">
          <a:xfrm>
            <a:off x="5112918" y="3314576"/>
            <a:ext cx="3323544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dirty="0" smtClean="0"/>
              <a:t>C1:RS1FF;</a:t>
            </a:r>
          </a:p>
          <a:p>
            <a:r>
              <a:rPr lang="en-US" sz="1400" dirty="0" smtClean="0"/>
              <a:t>	C1:LF501; </a:t>
            </a:r>
          </a:p>
          <a:p>
            <a:r>
              <a:rPr lang="en-US" sz="1400" dirty="0" smtClean="0"/>
              <a:t>	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133599" y="4495785"/>
            <a:ext cx="6596744" cy="18651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Combination</a:t>
            </a:r>
            <a:r>
              <a:rPr lang="de-DE" sz="1600" dirty="0" smtClean="0"/>
              <a:t> </a:t>
            </a:r>
            <a:r>
              <a:rPr lang="de-DE" sz="1600" dirty="0" err="1" smtClean="0"/>
              <a:t>page</a:t>
            </a:r>
            <a:r>
              <a:rPr lang="de-DE" sz="1600" dirty="0" smtClean="0"/>
              <a:t> </a:t>
            </a:r>
            <a:r>
              <a:rPr lang="de-DE" sz="1600" dirty="0" err="1" smtClean="0"/>
              <a:t>side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page</a:t>
            </a:r>
            <a:r>
              <a:rPr lang="de-DE" sz="1600" dirty="0" smtClean="0"/>
              <a:t> </a:t>
            </a:r>
            <a:r>
              <a:rPr lang="de-DE" sz="1600" dirty="0" err="1" smtClean="0"/>
              <a:t>number</a:t>
            </a:r>
            <a:r>
              <a:rPr lang="de-DE" sz="1600" dirty="0" smtClean="0"/>
              <a:t>:</a:t>
            </a:r>
          </a:p>
          <a:p>
            <a:endParaRPr lang="de-DE" sz="1600" dirty="0" smtClean="0"/>
          </a:p>
          <a:p>
            <a:r>
              <a:rPr lang="de-DE" sz="1600" dirty="0" smtClean="0"/>
              <a:t>	C1:1F500;C1:RS1FF;C1:LF501;</a:t>
            </a:r>
          </a:p>
          <a:p>
            <a:r>
              <a:rPr lang="de-DE" sz="1600" dirty="0" smtClean="0"/>
              <a:t>	</a:t>
            </a:r>
          </a:p>
          <a:p>
            <a:r>
              <a:rPr lang="de-DE" sz="1600" dirty="0" smtClean="0"/>
              <a:t>Prints on </a:t>
            </a:r>
            <a:r>
              <a:rPr lang="de-DE" sz="1600" dirty="0" err="1" smtClean="0"/>
              <a:t>first</a:t>
            </a:r>
            <a:r>
              <a:rPr lang="de-DE" sz="1600" dirty="0" smtClean="0"/>
              <a:t> </a:t>
            </a:r>
            <a:r>
              <a:rPr lang="de-DE" sz="1600" dirty="0" err="1" smtClean="0"/>
              <a:t>page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company</a:t>
            </a:r>
            <a:r>
              <a:rPr lang="de-DE" sz="1600" dirty="0" smtClean="0"/>
              <a:t> </a:t>
            </a:r>
            <a:r>
              <a:rPr lang="de-DE" sz="1600" dirty="0" err="1" smtClean="0"/>
              <a:t>letterhead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inserts</a:t>
            </a:r>
            <a:r>
              <a:rPr lang="de-DE" sz="1600" dirty="0" smtClean="0"/>
              <a:t> on </a:t>
            </a:r>
            <a:r>
              <a:rPr lang="de-DE" sz="1600" dirty="0" err="1" smtClean="0"/>
              <a:t>every</a:t>
            </a:r>
            <a:r>
              <a:rPr lang="de-DE" sz="1600" dirty="0" smtClean="0"/>
              <a:t> back </a:t>
            </a:r>
            <a:r>
              <a:rPr lang="de-DE" sz="1600" dirty="0" err="1" smtClean="0"/>
              <a:t>page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T&amp;Cs.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4521"/>
            <a:ext cx="4669971" cy="489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709057" y="274637"/>
            <a:ext cx="6270172" cy="1394505"/>
          </a:xfrm>
        </p:spPr>
        <p:txBody>
          <a:bodyPr/>
          <a:lstStyle/>
          <a:p>
            <a:r>
              <a:rPr lang="de-DE" sz="3600" dirty="0" smtClean="0"/>
              <a:t>&gt; 50 </a:t>
            </a:r>
            <a:r>
              <a:rPr lang="de-DE" sz="3600" dirty="0" err="1" smtClean="0"/>
              <a:t>ELP_Command</a:t>
            </a: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err="1" smtClean="0"/>
              <a:t>functions</a:t>
            </a:r>
            <a:r>
              <a:rPr lang="de-DE" sz="3600" dirty="0" smtClean="0"/>
              <a:t> </a:t>
            </a:r>
            <a:r>
              <a:rPr lang="de-DE" sz="3600" dirty="0" err="1" smtClean="0"/>
              <a:t>can</a:t>
            </a:r>
            <a:r>
              <a:rPr lang="de-DE" sz="3600" dirty="0" smtClean="0"/>
              <a:t> </a:t>
            </a:r>
            <a:r>
              <a:rPr lang="de-DE" sz="3600" dirty="0" err="1" smtClean="0"/>
              <a:t>be</a:t>
            </a:r>
            <a:r>
              <a:rPr lang="de-DE" sz="3600" dirty="0" smtClean="0"/>
              <a:t> </a:t>
            </a:r>
            <a:r>
              <a:rPr lang="de-DE" sz="3600" dirty="0" err="1" smtClean="0"/>
              <a:t>combined</a:t>
            </a:r>
            <a:endParaRPr lang="de-DE" sz="3600" dirty="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 Black" pitchFamily="34" charset="0"/>
              </a:rPr>
              <a:t>ELP Forms &amp; Printing Management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2100943" y="3949700"/>
            <a:ext cx="3499757" cy="148227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gray">
          <a:xfrm>
            <a:off x="5483225" y="1737180"/>
            <a:ext cx="3546475" cy="493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 smtClean="0"/>
              <a:t> Banner page</a:t>
            </a:r>
          </a:p>
          <a:p>
            <a:endParaRPr lang="en-US" sz="2000" dirty="0" smtClean="0"/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 Colored water marks</a:t>
            </a:r>
          </a:p>
          <a:p>
            <a:endParaRPr lang="en-US" sz="2000" dirty="0" smtClean="0"/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 Page-</a:t>
            </a:r>
            <a:r>
              <a:rPr lang="en-US" sz="2000" dirty="0"/>
              <a:t>, Job-,  any </a:t>
            </a:r>
            <a:r>
              <a:rPr lang="en-US" sz="2000" dirty="0" smtClean="0"/>
              <a:t>counter</a:t>
            </a:r>
          </a:p>
          <a:p>
            <a:endParaRPr lang="en-US" sz="2000" dirty="0" smtClean="0"/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 Stapling</a:t>
            </a:r>
          </a:p>
          <a:p>
            <a:endParaRPr lang="en-US" sz="2000" dirty="0" smtClean="0"/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 Last page tray handling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hlinkClick r:id="rId3"/>
              </a:rPr>
              <a:t>The 50 commands</a:t>
            </a:r>
            <a:endParaRPr lang="en-US" sz="1400" dirty="0" smtClean="0">
              <a:solidFill>
                <a:schemeClr val="tx2"/>
              </a:solidFill>
            </a:endParaRP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gray">
          <a:xfrm>
            <a:off x="5994400" y="2085065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EB22000;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gray">
          <a:xfrm>
            <a:off x="6038850" y="3687761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C1F25000;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6037263" y="4484686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T100;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gray">
          <a:xfrm>
            <a:off x="5994400" y="5236779"/>
            <a:ext cx="314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C1</a:t>
            </a:r>
            <a:r>
              <a:rPr lang="en-US" sz="2000" dirty="0" smtClean="0">
                <a:solidFill>
                  <a:srgbClr val="FFFF00"/>
                </a:solidFill>
              </a:rPr>
              <a:t>:#PREPARSEPAGE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COUNT#I9;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gray">
          <a:xfrm>
            <a:off x="6091238" y="2901495"/>
            <a:ext cx="3829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C1:1G3000F500;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Exercise</a:t>
            </a:r>
            <a:br>
              <a:rPr lang="en-US" dirty="0" smtClean="0">
                <a:latin typeface="Arial" charset="0"/>
              </a:rPr>
            </a:br>
            <a:r>
              <a:rPr lang="en-US" dirty="0" err="1" smtClean="0">
                <a:latin typeface="Arial" charset="0"/>
              </a:rPr>
              <a:t>ELP_Command</a:t>
            </a:r>
            <a:endParaRPr lang="de-DE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950" y="6597650"/>
            <a:ext cx="2600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Arial Black" pitchFamily="34" charset="0"/>
              </a:rPr>
              <a:t>ELP Output Management</a:t>
            </a:r>
            <a:endParaRPr lang="de-DE" sz="140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ELP Forms &amp; Printing Management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gray">
          <a:xfrm>
            <a:off x="689546" y="2335623"/>
            <a:ext cx="776490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/>
            <a:r>
              <a:rPr lang="en-US" sz="1800" dirty="0" smtClean="0"/>
              <a:t>If time available:</a:t>
            </a:r>
          </a:p>
          <a:p>
            <a:pPr marL="457200" indent="-457200"/>
            <a:r>
              <a:rPr lang="en-US" sz="1800" dirty="0" smtClean="0"/>
              <a:t>Page 1: Letterhead form (500) and printed on plain paper</a:t>
            </a:r>
          </a:p>
          <a:p>
            <a:pPr marL="457200" indent="-457200"/>
            <a:r>
              <a:rPr lang="en-US" sz="1800" dirty="0" smtClean="0"/>
              <a:t>Remaining middle pages: Simplex and logo (502)</a:t>
            </a:r>
          </a:p>
          <a:p>
            <a:pPr marL="457200" indent="-457200"/>
            <a:r>
              <a:rPr lang="en-US" sz="1800" dirty="0" smtClean="0"/>
              <a:t>Last page: From tray with colored paper.</a:t>
            </a:r>
          </a:p>
          <a:p>
            <a:pPr marL="457200" indent="-457200"/>
            <a:endParaRPr lang="en-US" sz="1800" dirty="0" smtClean="0"/>
          </a:p>
          <a:p>
            <a:pPr marL="457200" indent="-457200"/>
            <a:r>
              <a:rPr lang="en-US" sz="1800" dirty="0" smtClean="0"/>
              <a:t>C1:1S1I1F500;C1S0F502;C1:#PREPARSEPAGECOUNT#S0I3;</a:t>
            </a:r>
          </a:p>
          <a:p>
            <a:pPr marL="457200" indent="-457200"/>
            <a:endParaRPr lang="en-US" sz="1800" dirty="0" smtClean="0"/>
          </a:p>
          <a:p>
            <a:pPr marL="457200" indent="-457200"/>
            <a:endParaRPr lang="en-US" sz="1800" dirty="0" smtClean="0"/>
          </a:p>
          <a:p>
            <a:pPr marL="457200" indent="-457200"/>
            <a:endParaRPr lang="en-US" sz="1800" dirty="0" smtClean="0"/>
          </a:p>
          <a:p>
            <a:pPr marL="457200" indent="-457200"/>
            <a:r>
              <a:rPr lang="en-US" sz="1800" dirty="0" smtClean="0"/>
              <a:t>What needs to be changed: Insert T&amp;Cs on back page of the first page?</a:t>
            </a:r>
          </a:p>
          <a:p>
            <a:pPr marL="457200" indent="-457200"/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smtClean="0">
                <a:solidFill>
                  <a:srgbClr val="FFFF00"/>
                </a:solidFill>
              </a:rPr>
              <a:t>Basic Feature: </a:t>
            </a:r>
            <a:r>
              <a:rPr lang="de-DE" sz="3200" dirty="0" err="1" smtClean="0">
                <a:solidFill>
                  <a:srgbClr val="FFFF00"/>
                </a:solidFill>
              </a:rPr>
              <a:t>Applying</a:t>
            </a:r>
            <a:r>
              <a:rPr lang="de-DE" sz="3200" dirty="0" smtClean="0">
                <a:solidFill>
                  <a:srgbClr val="FFFF00"/>
                </a:solidFill>
              </a:rPr>
              <a:t> Rules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449263" y="6203950"/>
            <a:ext cx="8361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 b="1">
                <a:solidFill>
                  <a:srgbClr val="0000FF"/>
                </a:solidFill>
              </a:rPr>
              <a:t>Activate all functions by setting the proper keys</a:t>
            </a:r>
          </a:p>
        </p:txBody>
      </p:sp>
      <p:sp>
        <p:nvSpPr>
          <p:cNvPr id="51204" name="Line 3"/>
          <p:cNvSpPr>
            <a:spLocks noChangeShapeType="1"/>
          </p:cNvSpPr>
          <p:nvPr/>
        </p:nvSpPr>
        <p:spPr bwMode="auto">
          <a:xfrm flipV="1">
            <a:off x="814388" y="1647825"/>
            <a:ext cx="27749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1205" name="Text Box 4"/>
          <p:cNvSpPr txBox="1">
            <a:spLocks noChangeArrowheads="1"/>
          </p:cNvSpPr>
          <p:nvPr/>
        </p:nvSpPr>
        <p:spPr bwMode="auto">
          <a:xfrm>
            <a:off x="2081213" y="2166938"/>
            <a:ext cx="190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1600" b="1">
                <a:solidFill>
                  <a:srgbClr val="000000"/>
                </a:solidFill>
              </a:rPr>
              <a:t>For every job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841375" y="2163763"/>
            <a:ext cx="1127125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GLOBAL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51208" name="Text Box 7"/>
          <p:cNvSpPr txBox="1">
            <a:spLocks noChangeArrowheads="1"/>
          </p:cNvSpPr>
          <p:nvPr/>
        </p:nvSpPr>
        <p:spPr bwMode="auto">
          <a:xfrm>
            <a:off x="666750" y="1301750"/>
            <a:ext cx="30353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 b="1">
                <a:solidFill>
                  <a:srgbClr val="FF0000"/>
                </a:solidFill>
              </a:rPr>
              <a:t>Before reading the 1. Bytes</a:t>
            </a:r>
          </a:p>
          <a:p>
            <a:pPr algn="ctr"/>
            <a:r>
              <a:rPr lang="de-DE" sz="1600" b="1">
                <a:solidFill>
                  <a:srgbClr val="FF0000"/>
                </a:solidFill>
              </a:rPr>
              <a:t>Fixed rule names</a:t>
            </a:r>
          </a:p>
        </p:txBody>
      </p:sp>
      <p:sp>
        <p:nvSpPr>
          <p:cNvPr id="988168" name="Text Box 8"/>
          <p:cNvSpPr txBox="1">
            <a:spLocks noChangeArrowheads="1"/>
          </p:cNvSpPr>
          <p:nvPr/>
        </p:nvSpPr>
        <p:spPr bwMode="auto">
          <a:xfrm>
            <a:off x="1738313" y="3438525"/>
            <a:ext cx="1127125" cy="590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Printer-name</a:t>
            </a:r>
            <a:endParaRPr lang="de-DE" sz="1200" b="1">
              <a:solidFill>
                <a:srgbClr val="FF0000"/>
              </a:solidFill>
            </a:endParaRPr>
          </a:p>
        </p:txBody>
      </p:sp>
      <p:sp>
        <p:nvSpPr>
          <p:cNvPr id="988169" name="Text Box 9"/>
          <p:cNvSpPr txBox="1">
            <a:spLocks noChangeArrowheads="1"/>
          </p:cNvSpPr>
          <p:nvPr/>
        </p:nvSpPr>
        <p:spPr bwMode="auto">
          <a:xfrm>
            <a:off x="1470025" y="2760663"/>
            <a:ext cx="1233488" cy="590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User-name</a:t>
            </a:r>
            <a:endParaRPr lang="de-DE" sz="1200" b="1">
              <a:solidFill>
                <a:srgbClr val="FF0000"/>
              </a:solidFill>
            </a:endParaRPr>
          </a:p>
        </p:txBody>
      </p:sp>
      <p:sp>
        <p:nvSpPr>
          <p:cNvPr id="988170" name="Text Box 10"/>
          <p:cNvSpPr txBox="1">
            <a:spLocks noChangeArrowheads="1"/>
          </p:cNvSpPr>
          <p:nvPr/>
        </p:nvSpPr>
        <p:spPr bwMode="auto">
          <a:xfrm>
            <a:off x="2051050" y="4092575"/>
            <a:ext cx="1127125" cy="590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Driver-name</a:t>
            </a:r>
            <a:endParaRPr lang="de-DE" sz="1200" b="1">
              <a:solidFill>
                <a:srgbClr val="FF0000"/>
              </a:solidFill>
            </a:endParaRPr>
          </a:p>
        </p:txBody>
      </p:sp>
      <p:sp>
        <p:nvSpPr>
          <p:cNvPr id="988171" name="AutoShape 11"/>
          <p:cNvSpPr>
            <a:spLocks/>
          </p:cNvSpPr>
          <p:nvPr/>
        </p:nvSpPr>
        <p:spPr bwMode="auto">
          <a:xfrm>
            <a:off x="1146175" y="2743200"/>
            <a:ext cx="188913" cy="2366963"/>
          </a:xfrm>
          <a:prstGeom prst="leftBrace">
            <a:avLst>
              <a:gd name="adj1" fmla="val 104412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988172" name="Text Box 12"/>
          <p:cNvSpPr txBox="1">
            <a:spLocks noChangeArrowheads="1"/>
          </p:cNvSpPr>
          <p:nvPr/>
        </p:nvSpPr>
        <p:spPr bwMode="auto">
          <a:xfrm>
            <a:off x="0" y="3289300"/>
            <a:ext cx="13255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Rules are</a:t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600" b="1" dirty="0" smtClean="0">
                <a:solidFill>
                  <a:srgbClr val="000000"/>
                </a:solidFill>
              </a:rPr>
              <a:t>activated </a:t>
            </a:r>
            <a:r>
              <a:rPr lang="en-US" sz="1600" b="1" dirty="0">
                <a:solidFill>
                  <a:srgbClr val="000000"/>
                </a:solidFill>
              </a:rPr>
              <a:t>by default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988173" name="Text Box 13"/>
          <p:cNvSpPr txBox="1">
            <a:spLocks noChangeArrowheads="1"/>
          </p:cNvSpPr>
          <p:nvPr/>
        </p:nvSpPr>
        <p:spPr bwMode="auto">
          <a:xfrm>
            <a:off x="2525713" y="5214938"/>
            <a:ext cx="1127125" cy="590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External</a:t>
            </a:r>
            <a:br>
              <a:rPr lang="de-DE" sz="1600" b="1">
                <a:solidFill>
                  <a:srgbClr val="FF0000"/>
                </a:solidFill>
              </a:rPr>
            </a:br>
            <a:r>
              <a:rPr lang="de-DE" sz="1600" b="1">
                <a:solidFill>
                  <a:srgbClr val="FF0000"/>
                </a:solidFill>
              </a:rPr>
              <a:t>Software</a:t>
            </a:r>
            <a:endParaRPr lang="de-DE" sz="1200" b="1">
              <a:solidFill>
                <a:srgbClr val="FF0000"/>
              </a:solidFill>
            </a:endParaRPr>
          </a:p>
        </p:txBody>
      </p:sp>
      <p:sp>
        <p:nvSpPr>
          <p:cNvPr id="988174" name="Text Box 14"/>
          <p:cNvSpPr txBox="1">
            <a:spLocks noChangeArrowheads="1"/>
          </p:cNvSpPr>
          <p:nvPr/>
        </p:nvSpPr>
        <p:spPr bwMode="auto">
          <a:xfrm>
            <a:off x="541338" y="5227638"/>
            <a:ext cx="2108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1600" b="1">
                <a:solidFill>
                  <a:srgbClr val="000000"/>
                </a:solidFill>
              </a:rPr>
              <a:t>Job ticketing</a:t>
            </a:r>
            <a:br>
              <a:rPr lang="en-US" sz="1600" b="1">
                <a:solidFill>
                  <a:srgbClr val="000000"/>
                </a:solidFill>
              </a:rPr>
            </a:br>
            <a:r>
              <a:rPr lang="en-US" sz="1600" b="1">
                <a:solidFill>
                  <a:srgbClr val="000000"/>
                </a:solidFill>
              </a:rPr>
              <a:t>Project accounting</a:t>
            </a:r>
            <a:br>
              <a:rPr lang="en-US" sz="1600" b="1">
                <a:solidFill>
                  <a:srgbClr val="000000"/>
                </a:solidFill>
              </a:rPr>
            </a:br>
            <a:r>
              <a:rPr lang="en-US" sz="1600" b="1">
                <a:solidFill>
                  <a:srgbClr val="000000"/>
                </a:solidFill>
              </a:rPr>
              <a:t>own rules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51216" name="Line 15"/>
          <p:cNvSpPr>
            <a:spLocks noChangeShapeType="1"/>
          </p:cNvSpPr>
          <p:nvPr/>
        </p:nvSpPr>
        <p:spPr bwMode="auto">
          <a:xfrm>
            <a:off x="400050" y="6240463"/>
            <a:ext cx="8429625" cy="3175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1217" name="Line 16"/>
          <p:cNvSpPr>
            <a:spLocks noChangeShapeType="1"/>
          </p:cNvSpPr>
          <p:nvPr/>
        </p:nvSpPr>
        <p:spPr bwMode="auto">
          <a:xfrm flipH="1">
            <a:off x="1484313" y="5991225"/>
            <a:ext cx="1587" cy="2492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1218" name="Line 17"/>
          <p:cNvSpPr>
            <a:spLocks noChangeShapeType="1"/>
          </p:cNvSpPr>
          <p:nvPr/>
        </p:nvSpPr>
        <p:spPr bwMode="auto">
          <a:xfrm flipH="1">
            <a:off x="2030413" y="5988050"/>
            <a:ext cx="1587" cy="2492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1219" name="Line 18"/>
          <p:cNvSpPr>
            <a:spLocks noChangeShapeType="1"/>
          </p:cNvSpPr>
          <p:nvPr/>
        </p:nvSpPr>
        <p:spPr bwMode="auto">
          <a:xfrm flipH="1">
            <a:off x="2390775" y="6000750"/>
            <a:ext cx="1588" cy="2492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1220" name="Line 19"/>
          <p:cNvSpPr>
            <a:spLocks noChangeShapeType="1"/>
          </p:cNvSpPr>
          <p:nvPr/>
        </p:nvSpPr>
        <p:spPr bwMode="auto">
          <a:xfrm flipH="1">
            <a:off x="2679700" y="6029325"/>
            <a:ext cx="1588" cy="2492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1221" name="Line 20"/>
          <p:cNvSpPr>
            <a:spLocks noChangeShapeType="1"/>
          </p:cNvSpPr>
          <p:nvPr/>
        </p:nvSpPr>
        <p:spPr bwMode="auto">
          <a:xfrm flipH="1">
            <a:off x="3068638" y="6042025"/>
            <a:ext cx="1587" cy="2492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988181" name="Text Box 21"/>
          <p:cNvSpPr txBox="1">
            <a:spLocks noChangeArrowheads="1"/>
          </p:cNvSpPr>
          <p:nvPr/>
        </p:nvSpPr>
        <p:spPr bwMode="auto">
          <a:xfrm>
            <a:off x="2336800" y="4748213"/>
            <a:ext cx="1220788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Portname</a:t>
            </a:r>
            <a:endParaRPr lang="en-US" sz="1200" b="1">
              <a:solidFill>
                <a:srgbClr val="FF0000"/>
              </a:solidFill>
            </a:endParaRPr>
          </a:p>
        </p:txBody>
      </p:sp>
      <p:pic>
        <p:nvPicPr>
          <p:cNvPr id="988184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697038"/>
            <a:ext cx="5292725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el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Rule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Printing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8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8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8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8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8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88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98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98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8168" grpId="0" animBg="1" autoUpdateAnimBg="0"/>
      <p:bldP spid="988169" grpId="0" animBg="1" autoUpdateAnimBg="0"/>
      <p:bldP spid="988170" grpId="0" animBg="1" autoUpdateAnimBg="0"/>
      <p:bldP spid="988171" grpId="0" animBg="1"/>
      <p:bldP spid="988172" grpId="0" autoUpdateAnimBg="0"/>
      <p:bldP spid="988173" grpId="0" animBg="1" autoUpdateAnimBg="0"/>
      <p:bldP spid="988174" grpId="0" autoUpdateAnimBg="0"/>
      <p:bldP spid="988181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Rule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Printing</a:t>
            </a:r>
            <a:endParaRPr lang="de-DE" dirty="0"/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449263" y="6203950"/>
            <a:ext cx="8361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 b="1">
                <a:solidFill>
                  <a:srgbClr val="0000FF"/>
                </a:solidFill>
              </a:rPr>
              <a:t>Activating all keys and processes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090988" y="2317750"/>
            <a:ext cx="1560512" cy="3133725"/>
          </a:xfrm>
          <a:prstGeom prst="rect">
            <a:avLst/>
          </a:prstGeom>
          <a:solidFill>
            <a:srgbClr val="FFFFFF"/>
          </a:solidFill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990214" name="Text Box 6"/>
          <p:cNvSpPr txBox="1">
            <a:spLocks noChangeArrowheads="1"/>
          </p:cNvSpPr>
          <p:nvPr/>
        </p:nvSpPr>
        <p:spPr bwMode="auto">
          <a:xfrm>
            <a:off x="6345238" y="2324100"/>
            <a:ext cx="1892300" cy="34178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>
              <a:spcBef>
                <a:spcPct val="25000"/>
              </a:spcBef>
            </a:pPr>
            <a:r>
              <a:rPr lang="de-DE" sz="1600" b="1" dirty="0">
                <a:solidFill>
                  <a:schemeClr val="hlink"/>
                </a:solidFill>
              </a:rPr>
              <a:t>Trigger </a:t>
            </a:r>
            <a:r>
              <a:rPr lang="de-DE" sz="1600" b="1" dirty="0" err="1">
                <a:solidFill>
                  <a:schemeClr val="hlink"/>
                </a:solidFill>
              </a:rPr>
              <a:t>rules</a:t>
            </a:r>
            <a:endParaRPr lang="de-DE" sz="1600" b="1" dirty="0">
              <a:solidFill>
                <a:schemeClr val="hlink"/>
              </a:solidFill>
            </a:endParaRPr>
          </a:p>
          <a:p>
            <a:r>
              <a:rPr lang="de-DE" sz="1200" b="1" dirty="0" smtClean="0">
                <a:solidFill>
                  <a:srgbClr val="000000"/>
                </a:solidFill>
              </a:rPr>
              <a:t>Primary </a:t>
            </a:r>
            <a:r>
              <a:rPr lang="de-DE" sz="1200" b="1" dirty="0" err="1">
                <a:solidFill>
                  <a:srgbClr val="000000"/>
                </a:solidFill>
              </a:rPr>
              <a:t>rules</a:t>
            </a:r>
            <a:r>
              <a:rPr lang="de-DE" sz="1200" b="1" dirty="0">
                <a:solidFill>
                  <a:srgbClr val="000000"/>
                </a:solidFill>
              </a:rPr>
              <a:t>:   </a:t>
            </a:r>
          </a:p>
          <a:p>
            <a:r>
              <a:rPr lang="de-DE" sz="1200" b="1" dirty="0">
                <a:solidFill>
                  <a:srgbClr val="000000"/>
                </a:solidFill>
              </a:rPr>
              <a:t>   Binary</a:t>
            </a:r>
          </a:p>
          <a:p>
            <a:r>
              <a:rPr lang="de-DE" sz="1200" b="1" dirty="0">
                <a:solidFill>
                  <a:srgbClr val="000000"/>
                </a:solidFill>
              </a:rPr>
              <a:t>   Windows[_New]</a:t>
            </a:r>
          </a:p>
          <a:p>
            <a:r>
              <a:rPr lang="de-DE" sz="1200" b="1" dirty="0">
                <a:solidFill>
                  <a:srgbClr val="000000"/>
                </a:solidFill>
              </a:rPr>
              <a:t>   Text</a:t>
            </a:r>
            <a:r>
              <a:rPr lang="de-DE" sz="1200" dirty="0">
                <a:solidFill>
                  <a:srgbClr val="000000"/>
                </a:solidFill>
              </a:rPr>
              <a:t> [_New]</a:t>
            </a:r>
          </a:p>
          <a:p>
            <a:r>
              <a:rPr lang="de-DE" sz="1200" b="1" dirty="0" err="1" smtClean="0">
                <a:solidFill>
                  <a:srgbClr val="000000"/>
                </a:solidFill>
              </a:rPr>
              <a:t>Secondary</a:t>
            </a:r>
            <a:r>
              <a:rPr lang="de-DE" sz="1200" b="1" dirty="0" smtClean="0">
                <a:solidFill>
                  <a:srgbClr val="000000"/>
                </a:solidFill>
              </a:rPr>
              <a:t> </a:t>
            </a:r>
            <a:r>
              <a:rPr lang="de-DE" sz="1200" b="1" dirty="0" err="1">
                <a:solidFill>
                  <a:srgbClr val="000000"/>
                </a:solidFill>
              </a:rPr>
              <a:t>rules</a:t>
            </a:r>
            <a:r>
              <a:rPr lang="de-DE" sz="1200" b="1" dirty="0">
                <a:solidFill>
                  <a:srgbClr val="000000"/>
                </a:solidFill>
              </a:rPr>
              <a:t>:</a:t>
            </a:r>
          </a:p>
          <a:p>
            <a:r>
              <a:rPr lang="de-DE" sz="1200" b="1" dirty="0">
                <a:solidFill>
                  <a:srgbClr val="000000"/>
                </a:solidFill>
              </a:rPr>
              <a:t>             </a:t>
            </a:r>
            <a:r>
              <a:rPr lang="de-DE" sz="1200" b="1" dirty="0" err="1">
                <a:solidFill>
                  <a:srgbClr val="000000"/>
                </a:solidFill>
              </a:rPr>
              <a:t>page</a:t>
            </a:r>
            <a:r>
              <a:rPr lang="de-DE" sz="1200" b="1" dirty="0">
                <a:solidFill>
                  <a:srgbClr val="000000"/>
                </a:solidFill>
              </a:rPr>
              <a:t> </a:t>
            </a:r>
            <a:r>
              <a:rPr lang="de-DE" sz="1200" b="1" dirty="0" err="1">
                <a:solidFill>
                  <a:srgbClr val="000000"/>
                </a:solidFill>
              </a:rPr>
              <a:t>size</a:t>
            </a:r>
            <a:endParaRPr lang="de-DE" sz="12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de-DE" sz="1200" b="1" dirty="0">
                <a:solidFill>
                  <a:srgbClr val="000000"/>
                </a:solidFill>
              </a:rPr>
              <a:t>             Orientation</a:t>
            </a:r>
          </a:p>
          <a:p>
            <a:pPr>
              <a:spcBef>
                <a:spcPct val="0"/>
              </a:spcBef>
            </a:pPr>
            <a:r>
              <a:rPr lang="de-DE" sz="1200" b="1" dirty="0">
                <a:solidFill>
                  <a:srgbClr val="000000"/>
                </a:solidFill>
              </a:rPr>
              <a:t>             Resolution</a:t>
            </a:r>
          </a:p>
          <a:p>
            <a:pPr>
              <a:spcBef>
                <a:spcPct val="0"/>
              </a:spcBef>
            </a:pPr>
            <a:r>
              <a:rPr lang="de-DE" sz="1200" b="1" dirty="0">
                <a:solidFill>
                  <a:srgbClr val="000000"/>
                </a:solidFill>
              </a:rPr>
              <a:t>             Simplex/Duplex</a:t>
            </a:r>
            <a:br>
              <a:rPr lang="de-DE" sz="1200" b="1" dirty="0">
                <a:solidFill>
                  <a:srgbClr val="000000"/>
                </a:solidFill>
              </a:rPr>
            </a:br>
            <a:r>
              <a:rPr lang="de-DE" sz="1200" b="1" dirty="0">
                <a:solidFill>
                  <a:srgbClr val="000000"/>
                </a:solidFill>
              </a:rPr>
              <a:t>   User </a:t>
            </a:r>
            <a:r>
              <a:rPr lang="de-DE" sz="1200" b="1" dirty="0" err="1" smtClean="0">
                <a:solidFill>
                  <a:srgbClr val="000000"/>
                </a:solidFill>
              </a:rPr>
              <a:t>names</a:t>
            </a:r>
            <a:endParaRPr lang="de-DE" sz="12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de-DE" sz="1200" b="1" dirty="0">
                <a:solidFill>
                  <a:srgbClr val="000000"/>
                </a:solidFill>
              </a:rPr>
              <a:t>   Printer </a:t>
            </a:r>
            <a:r>
              <a:rPr lang="de-DE" sz="1200" b="1" dirty="0" err="1">
                <a:solidFill>
                  <a:srgbClr val="000000"/>
                </a:solidFill>
              </a:rPr>
              <a:t>names</a:t>
            </a:r>
            <a:r>
              <a:rPr lang="de-DE" sz="1200" b="1" dirty="0">
                <a:solidFill>
                  <a:srgbClr val="000000"/>
                </a:solidFill>
              </a:rPr>
              <a:t/>
            </a:r>
            <a:br>
              <a:rPr lang="de-DE" sz="1200" b="1" dirty="0">
                <a:solidFill>
                  <a:srgbClr val="000000"/>
                </a:solidFill>
              </a:rPr>
            </a:br>
            <a:r>
              <a:rPr lang="de-DE" sz="1200" b="1" dirty="0">
                <a:solidFill>
                  <a:srgbClr val="000000"/>
                </a:solidFill>
              </a:rPr>
              <a:t>   Variables</a:t>
            </a:r>
          </a:p>
          <a:p>
            <a:pPr>
              <a:spcBef>
                <a:spcPct val="0"/>
              </a:spcBef>
            </a:pPr>
            <a:endParaRPr lang="de-DE" sz="12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de-DE" sz="1200" b="1" dirty="0">
                <a:solidFill>
                  <a:schemeClr val="hlink"/>
                </a:solidFill>
              </a:rPr>
              <a:t>AND </a:t>
            </a:r>
            <a:r>
              <a:rPr lang="de-DE" sz="1200" b="1" dirty="0" err="1">
                <a:solidFill>
                  <a:schemeClr val="hlink"/>
                </a:solidFill>
              </a:rPr>
              <a:t>combined</a:t>
            </a:r>
            <a:r>
              <a:rPr lang="de-DE" sz="1200" b="1" dirty="0">
                <a:solidFill>
                  <a:schemeClr val="hlink"/>
                </a:solidFill>
              </a:rPr>
              <a:t> per </a:t>
            </a:r>
            <a:r>
              <a:rPr lang="de-DE" sz="1200" b="1" dirty="0" err="1">
                <a:solidFill>
                  <a:schemeClr val="hlink"/>
                </a:solidFill>
              </a:rPr>
              <a:t>rule</a:t>
            </a:r>
            <a:r>
              <a:rPr lang="de-DE" sz="1200" b="1" dirty="0">
                <a:solidFill>
                  <a:schemeClr val="hlink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de-DE" sz="1200" b="1" dirty="0" err="1">
                <a:solidFill>
                  <a:schemeClr val="hlink"/>
                </a:solidFill>
              </a:rPr>
              <a:t>If</a:t>
            </a:r>
            <a:r>
              <a:rPr lang="de-DE" sz="1200" b="1" dirty="0">
                <a:solidFill>
                  <a:schemeClr val="hlink"/>
                </a:solidFill>
              </a:rPr>
              <a:t> … </a:t>
            </a:r>
            <a:r>
              <a:rPr lang="de-DE" sz="1200" b="1" dirty="0" err="1">
                <a:solidFill>
                  <a:schemeClr val="hlink"/>
                </a:solidFill>
              </a:rPr>
              <a:t>then</a:t>
            </a:r>
            <a:r>
              <a:rPr lang="de-DE" sz="1200" b="1" dirty="0">
                <a:solidFill>
                  <a:schemeClr val="hlink"/>
                </a:solidFill>
              </a:rPr>
              <a:t> … </a:t>
            </a:r>
            <a:r>
              <a:rPr lang="de-DE" sz="1200" b="1" dirty="0" err="1">
                <a:solidFill>
                  <a:schemeClr val="hlink"/>
                </a:solidFill>
              </a:rPr>
              <a:t>else</a:t>
            </a:r>
            <a:endParaRPr lang="de-DE" sz="1400" b="1" dirty="0">
              <a:solidFill>
                <a:schemeClr val="hlink"/>
              </a:solidFill>
            </a:endParaRPr>
          </a:p>
        </p:txBody>
      </p:sp>
      <p:sp>
        <p:nvSpPr>
          <p:cNvPr id="52230" name="Line 7"/>
          <p:cNvSpPr>
            <a:spLocks noChangeShapeType="1"/>
          </p:cNvSpPr>
          <p:nvPr/>
        </p:nvSpPr>
        <p:spPr bwMode="auto">
          <a:xfrm>
            <a:off x="4138613" y="3698875"/>
            <a:ext cx="1495425" cy="14288"/>
          </a:xfrm>
          <a:prstGeom prst="line">
            <a:avLst/>
          </a:prstGeom>
          <a:noFill/>
          <a:ln w="28575">
            <a:solidFill>
              <a:srgbClr val="009900"/>
            </a:solidFill>
            <a:prstDash val="dash"/>
            <a:round/>
            <a:headEnd/>
            <a:tailEnd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2232" name="Text Box 14"/>
          <p:cNvSpPr txBox="1">
            <a:spLocks noChangeArrowheads="1"/>
          </p:cNvSpPr>
          <p:nvPr/>
        </p:nvSpPr>
        <p:spPr bwMode="auto">
          <a:xfrm>
            <a:off x="4156075" y="2381250"/>
            <a:ext cx="147320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>
              <a:spcBef>
                <a:spcPct val="25000"/>
              </a:spcBef>
            </a:pPr>
            <a:r>
              <a:rPr lang="de-DE" sz="1600" b="1">
                <a:solidFill>
                  <a:srgbClr val="009900"/>
                </a:solidFill>
              </a:rPr>
              <a:t>Search</a:t>
            </a:r>
            <a:br>
              <a:rPr lang="de-DE" sz="1600" b="1">
                <a:solidFill>
                  <a:srgbClr val="009900"/>
                </a:solidFill>
              </a:rPr>
            </a:br>
            <a:r>
              <a:rPr lang="de-DE" sz="1600" b="1">
                <a:solidFill>
                  <a:srgbClr val="009900"/>
                </a:solidFill>
              </a:rPr>
              <a:t>  </a:t>
            </a:r>
            <a:r>
              <a:rPr lang="de-DE" sz="1200" b="1">
                <a:solidFill>
                  <a:srgbClr val="000000"/>
                </a:solidFill>
              </a:rPr>
              <a:t>Binary</a:t>
            </a:r>
          </a:p>
          <a:p>
            <a:pPr>
              <a:spcBef>
                <a:spcPct val="25000"/>
              </a:spcBef>
            </a:pPr>
            <a:r>
              <a:rPr lang="de-DE" sz="1200" b="1">
                <a:solidFill>
                  <a:srgbClr val="000000"/>
                </a:solidFill>
              </a:rPr>
              <a:t>  Windows[_New]</a:t>
            </a:r>
          </a:p>
          <a:p>
            <a:pPr>
              <a:spcBef>
                <a:spcPct val="25000"/>
              </a:spcBef>
            </a:pPr>
            <a:r>
              <a:rPr lang="de-DE" sz="1200" b="1">
                <a:solidFill>
                  <a:srgbClr val="000000"/>
                </a:solidFill>
              </a:rPr>
              <a:t>   Text[_New]</a:t>
            </a:r>
          </a:p>
          <a:p>
            <a:pPr>
              <a:spcBef>
                <a:spcPct val="25000"/>
              </a:spcBef>
            </a:pPr>
            <a:r>
              <a:rPr lang="de-DE" sz="1200" b="1">
                <a:solidFill>
                  <a:srgbClr val="000000"/>
                </a:solidFill>
              </a:rPr>
              <a:t>   Row/Col</a:t>
            </a:r>
          </a:p>
          <a:p>
            <a:pPr>
              <a:spcBef>
                <a:spcPct val="25000"/>
              </a:spcBef>
            </a:pPr>
            <a:endParaRPr lang="de-DE" sz="1200" b="1">
              <a:solidFill>
                <a:srgbClr val="000000"/>
              </a:solidFill>
            </a:endParaRPr>
          </a:p>
          <a:p>
            <a:pPr>
              <a:spcBef>
                <a:spcPct val="25000"/>
              </a:spcBef>
            </a:pPr>
            <a:r>
              <a:rPr lang="de-DE" sz="1200" b="1">
                <a:solidFill>
                  <a:srgbClr val="000000"/>
                </a:solidFill>
              </a:rPr>
              <a:t>Erase</a:t>
            </a:r>
          </a:p>
          <a:p>
            <a:pPr>
              <a:spcBef>
                <a:spcPct val="25000"/>
              </a:spcBef>
            </a:pPr>
            <a:r>
              <a:rPr lang="de-DE" sz="1200" b="1">
                <a:solidFill>
                  <a:srgbClr val="000000"/>
                </a:solidFill>
              </a:rPr>
              <a:t>Replace</a:t>
            </a:r>
          </a:p>
          <a:p>
            <a:pPr>
              <a:spcBef>
                <a:spcPct val="25000"/>
              </a:spcBef>
            </a:pPr>
            <a:r>
              <a:rPr lang="de-DE" sz="1200" b="1">
                <a:solidFill>
                  <a:srgbClr val="000000"/>
                </a:solidFill>
              </a:rPr>
              <a:t>Insert</a:t>
            </a:r>
          </a:p>
          <a:p>
            <a:pPr>
              <a:spcBef>
                <a:spcPct val="25000"/>
              </a:spcBef>
            </a:pPr>
            <a:r>
              <a:rPr lang="de-DE" sz="1200" b="1">
                <a:solidFill>
                  <a:srgbClr val="000000"/>
                </a:solidFill>
              </a:rPr>
              <a:t>Add</a:t>
            </a:r>
            <a:br>
              <a:rPr lang="de-DE" sz="1200" b="1">
                <a:solidFill>
                  <a:srgbClr val="000000"/>
                </a:solidFill>
              </a:rPr>
            </a:br>
            <a:r>
              <a:rPr lang="de-DE" sz="1200" b="1">
                <a:solidFill>
                  <a:srgbClr val="000000"/>
                </a:solidFill>
              </a:rPr>
              <a:t>StoreNextWord</a:t>
            </a:r>
          </a:p>
          <a:p>
            <a:pPr>
              <a:spcBef>
                <a:spcPct val="25000"/>
              </a:spcBef>
            </a:pPr>
            <a:endParaRPr lang="de-DE" sz="1200" b="1">
              <a:solidFill>
                <a:srgbClr val="000000"/>
              </a:solidFill>
            </a:endParaRPr>
          </a:p>
          <a:p>
            <a:pPr>
              <a:spcBef>
                <a:spcPct val="25000"/>
              </a:spcBef>
            </a:pPr>
            <a:r>
              <a:rPr lang="de-DE" sz="1400" b="1">
                <a:solidFill>
                  <a:srgbClr val="009900"/>
                </a:solidFill>
              </a:rPr>
              <a:t>OR combined</a:t>
            </a:r>
          </a:p>
        </p:txBody>
      </p:sp>
      <p:sp>
        <p:nvSpPr>
          <p:cNvPr id="52233" name="Line 19"/>
          <p:cNvSpPr>
            <a:spLocks noChangeShapeType="1"/>
          </p:cNvSpPr>
          <p:nvPr/>
        </p:nvSpPr>
        <p:spPr bwMode="auto">
          <a:xfrm>
            <a:off x="400050" y="6240463"/>
            <a:ext cx="8429625" cy="3175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2234" name="Line 20"/>
          <p:cNvSpPr>
            <a:spLocks noChangeShapeType="1"/>
          </p:cNvSpPr>
          <p:nvPr/>
        </p:nvSpPr>
        <p:spPr bwMode="auto">
          <a:xfrm flipV="1">
            <a:off x="3730625" y="1646238"/>
            <a:ext cx="2165350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2235" name="Text Box 21"/>
          <p:cNvSpPr txBox="1">
            <a:spLocks noChangeArrowheads="1"/>
          </p:cNvSpPr>
          <p:nvPr/>
        </p:nvSpPr>
        <p:spPr bwMode="auto">
          <a:xfrm>
            <a:off x="3582988" y="1300163"/>
            <a:ext cx="2513012" cy="65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 b="1" dirty="0" err="1" smtClean="0">
                <a:solidFill>
                  <a:srgbClr val="009900"/>
                </a:solidFill>
              </a:rPr>
              <a:t>While</a:t>
            </a:r>
            <a:r>
              <a:rPr lang="de-DE" sz="1600" b="1" dirty="0" smtClean="0">
                <a:solidFill>
                  <a:srgbClr val="009900"/>
                </a:solidFill>
              </a:rPr>
              <a:t> </a:t>
            </a:r>
            <a:r>
              <a:rPr lang="de-DE" sz="1600" b="1" dirty="0" err="1" smtClean="0">
                <a:solidFill>
                  <a:srgbClr val="009900"/>
                </a:solidFill>
              </a:rPr>
              <a:t>reading</a:t>
            </a:r>
            <a:r>
              <a:rPr lang="de-DE" sz="1600" b="1" dirty="0" smtClean="0">
                <a:solidFill>
                  <a:srgbClr val="009900"/>
                </a:solidFill>
              </a:rPr>
              <a:t> </a:t>
            </a:r>
            <a:r>
              <a:rPr lang="de-DE" sz="1600" b="1" dirty="0" err="1">
                <a:solidFill>
                  <a:srgbClr val="009900"/>
                </a:solidFill>
              </a:rPr>
              <a:t>the</a:t>
            </a:r>
            <a:endParaRPr lang="de-DE" sz="1600" b="1" dirty="0">
              <a:solidFill>
                <a:srgbClr val="009900"/>
              </a:solidFill>
            </a:endParaRPr>
          </a:p>
          <a:p>
            <a:pPr algn="ctr"/>
            <a:r>
              <a:rPr lang="de-DE" sz="1600" b="1" dirty="0">
                <a:solidFill>
                  <a:srgbClr val="009900"/>
                </a:solidFill>
              </a:rPr>
              <a:t>Data </a:t>
            </a:r>
            <a:r>
              <a:rPr lang="de-DE" sz="1600" b="1" dirty="0" err="1">
                <a:solidFill>
                  <a:srgbClr val="009900"/>
                </a:solidFill>
              </a:rPr>
              <a:t>stream</a:t>
            </a:r>
            <a:endParaRPr lang="de-DE" sz="1600" b="1" dirty="0">
              <a:solidFill>
                <a:srgbClr val="009900"/>
              </a:solidFill>
            </a:endParaRPr>
          </a:p>
        </p:txBody>
      </p:sp>
      <p:sp>
        <p:nvSpPr>
          <p:cNvPr id="52236" name="Line 22"/>
          <p:cNvSpPr>
            <a:spLocks noChangeShapeType="1"/>
          </p:cNvSpPr>
          <p:nvPr/>
        </p:nvSpPr>
        <p:spPr bwMode="auto">
          <a:xfrm flipH="1">
            <a:off x="1484313" y="5991225"/>
            <a:ext cx="1587" cy="2492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2237" name="Line 23"/>
          <p:cNvSpPr>
            <a:spLocks noChangeShapeType="1"/>
          </p:cNvSpPr>
          <p:nvPr/>
        </p:nvSpPr>
        <p:spPr bwMode="auto">
          <a:xfrm flipH="1">
            <a:off x="2030413" y="5988050"/>
            <a:ext cx="1587" cy="2492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2238" name="Line 24"/>
          <p:cNvSpPr>
            <a:spLocks noChangeShapeType="1"/>
          </p:cNvSpPr>
          <p:nvPr/>
        </p:nvSpPr>
        <p:spPr bwMode="auto">
          <a:xfrm flipH="1">
            <a:off x="2390775" y="6000750"/>
            <a:ext cx="1588" cy="2492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2239" name="Line 25"/>
          <p:cNvSpPr>
            <a:spLocks noChangeShapeType="1"/>
          </p:cNvSpPr>
          <p:nvPr/>
        </p:nvSpPr>
        <p:spPr bwMode="auto">
          <a:xfrm flipH="1">
            <a:off x="2679700" y="6029325"/>
            <a:ext cx="1588" cy="2492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2240" name="Line 26"/>
          <p:cNvSpPr>
            <a:spLocks noChangeShapeType="1"/>
          </p:cNvSpPr>
          <p:nvPr/>
        </p:nvSpPr>
        <p:spPr bwMode="auto">
          <a:xfrm flipH="1">
            <a:off x="3068638" y="6042025"/>
            <a:ext cx="1587" cy="2492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2241" name="Line 27"/>
          <p:cNvSpPr>
            <a:spLocks noChangeShapeType="1"/>
          </p:cNvSpPr>
          <p:nvPr/>
        </p:nvSpPr>
        <p:spPr bwMode="auto">
          <a:xfrm>
            <a:off x="4859338" y="5521325"/>
            <a:ext cx="7937" cy="695325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990236" name="Line 28"/>
          <p:cNvSpPr>
            <a:spLocks noChangeShapeType="1"/>
          </p:cNvSpPr>
          <p:nvPr/>
        </p:nvSpPr>
        <p:spPr bwMode="auto">
          <a:xfrm flipV="1">
            <a:off x="6137275" y="1658938"/>
            <a:ext cx="216535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990237" name="Text Box 29"/>
          <p:cNvSpPr txBox="1">
            <a:spLocks noChangeArrowheads="1"/>
          </p:cNvSpPr>
          <p:nvPr/>
        </p:nvSpPr>
        <p:spPr bwMode="auto">
          <a:xfrm>
            <a:off x="5989638" y="1312863"/>
            <a:ext cx="2513012" cy="6635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 b="1" dirty="0">
                <a:solidFill>
                  <a:schemeClr val="hlink"/>
                </a:solidFill>
              </a:rPr>
              <a:t>Final </a:t>
            </a:r>
            <a:r>
              <a:rPr lang="de-DE" sz="1600" b="1" dirty="0" err="1" smtClean="0">
                <a:solidFill>
                  <a:schemeClr val="hlink"/>
                </a:solidFill>
              </a:rPr>
              <a:t>analysis</a:t>
            </a:r>
            <a:r>
              <a:rPr lang="de-DE" sz="1600" b="1" dirty="0" smtClean="0">
                <a:solidFill>
                  <a:schemeClr val="hlink"/>
                </a:solidFill>
              </a:rPr>
              <a:t> </a:t>
            </a:r>
            <a:r>
              <a:rPr lang="de-DE" sz="1600" b="1" dirty="0" err="1">
                <a:solidFill>
                  <a:schemeClr val="hlink"/>
                </a:solidFill>
              </a:rPr>
              <a:t>before</a:t>
            </a:r>
            <a:endParaRPr lang="de-DE" sz="1600" b="1" dirty="0">
              <a:solidFill>
                <a:schemeClr val="hlink"/>
              </a:solidFill>
            </a:endParaRPr>
          </a:p>
          <a:p>
            <a:pPr algn="ctr"/>
            <a:r>
              <a:rPr lang="de-DE" sz="1600" b="1" dirty="0" err="1">
                <a:solidFill>
                  <a:schemeClr val="hlink"/>
                </a:solidFill>
              </a:rPr>
              <a:t>starting</a:t>
            </a:r>
            <a:r>
              <a:rPr lang="de-DE" sz="1600" b="1" dirty="0">
                <a:solidFill>
                  <a:schemeClr val="hlink"/>
                </a:solidFill>
              </a:rPr>
              <a:t> to </a:t>
            </a:r>
            <a:r>
              <a:rPr lang="de-DE" sz="1600" b="1" dirty="0" err="1">
                <a:solidFill>
                  <a:schemeClr val="hlink"/>
                </a:solidFill>
              </a:rPr>
              <a:t>write</a:t>
            </a:r>
            <a:r>
              <a:rPr lang="de-DE" sz="1600" b="1" dirty="0">
                <a:solidFill>
                  <a:schemeClr val="hlink"/>
                </a:solidFill>
              </a:rPr>
              <a:t> out</a:t>
            </a:r>
          </a:p>
        </p:txBody>
      </p:sp>
      <p:sp>
        <p:nvSpPr>
          <p:cNvPr id="990238" name="Line 30"/>
          <p:cNvSpPr>
            <a:spLocks noChangeShapeType="1"/>
          </p:cNvSpPr>
          <p:nvPr/>
        </p:nvSpPr>
        <p:spPr bwMode="auto">
          <a:xfrm flipH="1">
            <a:off x="7304088" y="5776913"/>
            <a:ext cx="1587" cy="43815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990239" name="Line 31"/>
          <p:cNvSpPr>
            <a:spLocks noChangeShapeType="1"/>
          </p:cNvSpPr>
          <p:nvPr/>
        </p:nvSpPr>
        <p:spPr bwMode="auto">
          <a:xfrm>
            <a:off x="6386513" y="5164138"/>
            <a:ext cx="1858962" cy="14287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2248" name="Line 35"/>
          <p:cNvSpPr>
            <a:spLocks noChangeShapeType="1"/>
          </p:cNvSpPr>
          <p:nvPr/>
        </p:nvSpPr>
        <p:spPr bwMode="auto">
          <a:xfrm flipV="1">
            <a:off x="814388" y="1647825"/>
            <a:ext cx="27749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2249" name="Text Box 36"/>
          <p:cNvSpPr txBox="1">
            <a:spLocks noChangeArrowheads="1"/>
          </p:cNvSpPr>
          <p:nvPr/>
        </p:nvSpPr>
        <p:spPr bwMode="auto">
          <a:xfrm>
            <a:off x="841375" y="2163763"/>
            <a:ext cx="1127125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GLOBAL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52250" name="Text Box 37"/>
          <p:cNvSpPr txBox="1">
            <a:spLocks noChangeArrowheads="1"/>
          </p:cNvSpPr>
          <p:nvPr/>
        </p:nvSpPr>
        <p:spPr bwMode="auto">
          <a:xfrm>
            <a:off x="666750" y="1301750"/>
            <a:ext cx="30353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 b="1" dirty="0" err="1">
                <a:solidFill>
                  <a:srgbClr val="FF0000"/>
                </a:solidFill>
              </a:rPr>
              <a:t>Before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reading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the</a:t>
            </a:r>
            <a:r>
              <a:rPr lang="de-DE" sz="1600" b="1" dirty="0">
                <a:solidFill>
                  <a:srgbClr val="FF0000"/>
                </a:solidFill>
              </a:rPr>
              <a:t> 1. </a:t>
            </a:r>
            <a:r>
              <a:rPr lang="de-DE" sz="1600" b="1" dirty="0" smtClean="0">
                <a:solidFill>
                  <a:srgbClr val="FF0000"/>
                </a:solidFill>
              </a:rPr>
              <a:t>Byte</a:t>
            </a:r>
            <a:endParaRPr lang="de-DE" sz="1600" b="1" dirty="0">
              <a:solidFill>
                <a:srgbClr val="FF0000"/>
              </a:solidFill>
            </a:endParaRPr>
          </a:p>
          <a:p>
            <a:pPr algn="ctr"/>
            <a:r>
              <a:rPr lang="de-DE" sz="1600" b="1" dirty="0">
                <a:solidFill>
                  <a:srgbClr val="FF0000"/>
                </a:solidFill>
              </a:rPr>
              <a:t>Fixed </a:t>
            </a:r>
            <a:r>
              <a:rPr lang="de-DE" sz="1600" b="1" dirty="0" err="1">
                <a:solidFill>
                  <a:srgbClr val="FF0000"/>
                </a:solidFill>
              </a:rPr>
              <a:t>rule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names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990246" name="Text Box 38"/>
          <p:cNvSpPr txBox="1">
            <a:spLocks noChangeArrowheads="1"/>
          </p:cNvSpPr>
          <p:nvPr/>
        </p:nvSpPr>
        <p:spPr bwMode="auto">
          <a:xfrm>
            <a:off x="1428750" y="2754313"/>
            <a:ext cx="1127125" cy="590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Printer </a:t>
            </a:r>
            <a:r>
              <a:rPr lang="de-DE" sz="1600" b="1" dirty="0" err="1" smtClean="0">
                <a:solidFill>
                  <a:srgbClr val="FF0000"/>
                </a:solidFill>
              </a:rPr>
              <a:t>name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990247" name="Text Box 39"/>
          <p:cNvSpPr txBox="1">
            <a:spLocks noChangeArrowheads="1"/>
          </p:cNvSpPr>
          <p:nvPr/>
        </p:nvSpPr>
        <p:spPr bwMode="auto">
          <a:xfrm>
            <a:off x="1719263" y="3490458"/>
            <a:ext cx="1233487" cy="3398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User </a:t>
            </a:r>
            <a:r>
              <a:rPr lang="de-DE" sz="1600" b="1" dirty="0" err="1" smtClean="0">
                <a:solidFill>
                  <a:srgbClr val="FF0000"/>
                </a:solidFill>
              </a:rPr>
              <a:t>name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990248" name="Text Box 40"/>
          <p:cNvSpPr txBox="1">
            <a:spLocks noChangeArrowheads="1"/>
          </p:cNvSpPr>
          <p:nvPr/>
        </p:nvSpPr>
        <p:spPr bwMode="auto">
          <a:xfrm>
            <a:off x="2051050" y="4005491"/>
            <a:ext cx="1127125" cy="590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Driver </a:t>
            </a:r>
            <a:r>
              <a:rPr lang="de-DE" sz="1600" b="1" dirty="0" err="1" smtClean="0">
                <a:solidFill>
                  <a:srgbClr val="FF0000"/>
                </a:solidFill>
              </a:rPr>
              <a:t>name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990249" name="AutoShape 41"/>
          <p:cNvSpPr>
            <a:spLocks/>
          </p:cNvSpPr>
          <p:nvPr/>
        </p:nvSpPr>
        <p:spPr bwMode="auto">
          <a:xfrm>
            <a:off x="1146175" y="2743200"/>
            <a:ext cx="188913" cy="2366963"/>
          </a:xfrm>
          <a:prstGeom prst="leftBrace">
            <a:avLst>
              <a:gd name="adj1" fmla="val 104412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990250" name="Text Box 42"/>
          <p:cNvSpPr txBox="1">
            <a:spLocks noChangeArrowheads="1"/>
          </p:cNvSpPr>
          <p:nvPr/>
        </p:nvSpPr>
        <p:spPr bwMode="auto">
          <a:xfrm>
            <a:off x="0" y="3289300"/>
            <a:ext cx="13255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Rules are</a:t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600" b="1" dirty="0" smtClean="0">
                <a:solidFill>
                  <a:srgbClr val="000000"/>
                </a:solidFill>
              </a:rPr>
              <a:t>activated </a:t>
            </a:r>
            <a:r>
              <a:rPr lang="en-US" sz="1600" b="1" dirty="0">
                <a:solidFill>
                  <a:srgbClr val="000000"/>
                </a:solidFill>
              </a:rPr>
              <a:t>by default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990251" name="Text Box 43"/>
          <p:cNvSpPr txBox="1">
            <a:spLocks noChangeArrowheads="1"/>
          </p:cNvSpPr>
          <p:nvPr/>
        </p:nvSpPr>
        <p:spPr bwMode="auto">
          <a:xfrm>
            <a:off x="2525713" y="5214938"/>
            <a:ext cx="1127125" cy="590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External</a:t>
            </a:r>
            <a:br>
              <a:rPr lang="de-DE" sz="1600" b="1">
                <a:solidFill>
                  <a:srgbClr val="FF0000"/>
                </a:solidFill>
              </a:rPr>
            </a:br>
            <a:r>
              <a:rPr lang="de-DE" sz="1600" b="1">
                <a:solidFill>
                  <a:srgbClr val="FF0000"/>
                </a:solidFill>
              </a:rPr>
              <a:t>Software</a:t>
            </a:r>
            <a:endParaRPr lang="de-DE" sz="1200" b="1">
              <a:solidFill>
                <a:srgbClr val="FF0000"/>
              </a:solidFill>
            </a:endParaRPr>
          </a:p>
        </p:txBody>
      </p:sp>
      <p:sp>
        <p:nvSpPr>
          <p:cNvPr id="990252" name="Text Box 44"/>
          <p:cNvSpPr txBox="1">
            <a:spLocks noChangeArrowheads="1"/>
          </p:cNvSpPr>
          <p:nvPr/>
        </p:nvSpPr>
        <p:spPr bwMode="auto">
          <a:xfrm>
            <a:off x="541338" y="5227638"/>
            <a:ext cx="2108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1600" b="1">
                <a:solidFill>
                  <a:srgbClr val="000000"/>
                </a:solidFill>
              </a:rPr>
              <a:t>Job ticketing</a:t>
            </a:r>
            <a:br>
              <a:rPr lang="en-US" sz="1600" b="1">
                <a:solidFill>
                  <a:srgbClr val="000000"/>
                </a:solidFill>
              </a:rPr>
            </a:br>
            <a:r>
              <a:rPr lang="en-US" sz="1600" b="1">
                <a:solidFill>
                  <a:srgbClr val="000000"/>
                </a:solidFill>
              </a:rPr>
              <a:t>Project accounting</a:t>
            </a:r>
            <a:br>
              <a:rPr lang="en-US" sz="1600" b="1">
                <a:solidFill>
                  <a:srgbClr val="000000"/>
                </a:solidFill>
              </a:rPr>
            </a:br>
            <a:r>
              <a:rPr lang="en-US" sz="1600" b="1">
                <a:solidFill>
                  <a:srgbClr val="000000"/>
                </a:solidFill>
              </a:rPr>
              <a:t>own rules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990253" name="Text Box 45"/>
          <p:cNvSpPr txBox="1">
            <a:spLocks noChangeArrowheads="1"/>
          </p:cNvSpPr>
          <p:nvPr/>
        </p:nvSpPr>
        <p:spPr bwMode="auto">
          <a:xfrm>
            <a:off x="2336800" y="4748213"/>
            <a:ext cx="1220788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Port name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52259" name="Rectangle 46"/>
          <p:cNvSpPr>
            <a:spLocks noChangeArrowheads="1"/>
          </p:cNvSpPr>
          <p:nvPr/>
        </p:nvSpPr>
        <p:spPr bwMode="auto">
          <a:xfrm>
            <a:off x="4111625" y="5621338"/>
            <a:ext cx="1560513" cy="392112"/>
          </a:xfrm>
          <a:prstGeom prst="rect">
            <a:avLst/>
          </a:prstGeom>
          <a:solidFill>
            <a:srgbClr val="FFFFFF"/>
          </a:solidFill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Automatic replace 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variables</a:t>
            </a:r>
          </a:p>
        </p:txBody>
      </p:sp>
      <p:sp>
        <p:nvSpPr>
          <p:cNvPr id="52260" name="Text Box 21"/>
          <p:cNvSpPr txBox="1">
            <a:spLocks noChangeArrowheads="1"/>
          </p:cNvSpPr>
          <p:nvPr/>
        </p:nvSpPr>
        <p:spPr bwMode="auto">
          <a:xfrm rot="5400000">
            <a:off x="7717632" y="5879306"/>
            <a:ext cx="25130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 b="1" dirty="0" err="1">
                <a:solidFill>
                  <a:srgbClr val="009900"/>
                </a:solidFill>
              </a:rPr>
              <a:t>OutSearch</a:t>
            </a:r>
            <a:endParaRPr lang="de-DE" sz="1600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9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99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990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99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99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0214" grpId="0" animBg="1" autoUpdateAnimBg="0"/>
      <p:bldP spid="990236" grpId="0" animBg="1"/>
      <p:bldP spid="990237" grpId="0" animBg="1" autoUpdateAnimBg="0"/>
      <p:bldP spid="990238" grpId="0" animBg="1"/>
      <p:bldP spid="990239" grpId="0" animBg="1"/>
      <p:bldP spid="5226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499" y="2547257"/>
            <a:ext cx="3252786" cy="385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4863" y="911225"/>
            <a:ext cx="4324350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72597" y="141514"/>
            <a:ext cx="8555718" cy="55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702" tIns="46351" rIns="92702" bIns="46351">
            <a:spAutoFit/>
          </a:bodyPr>
          <a:lstStyle/>
          <a:p>
            <a:pPr algn="ctr"/>
            <a:r>
              <a:rPr lang="de-DE" sz="3000" dirty="0" err="1" smtClean="0">
                <a:solidFill>
                  <a:srgbClr val="000000"/>
                </a:solidFill>
              </a:rPr>
              <a:t>Define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 err="1" smtClean="0">
                <a:solidFill>
                  <a:srgbClr val="000000"/>
                </a:solidFill>
              </a:rPr>
              <a:t>invoice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 err="1">
                <a:solidFill>
                  <a:srgbClr val="000000"/>
                </a:solidFill>
              </a:rPr>
              <a:t>printing</a:t>
            </a:r>
            <a:r>
              <a:rPr lang="de-DE" sz="3000" dirty="0">
                <a:solidFill>
                  <a:srgbClr val="000000"/>
                </a:solidFill>
              </a:rPr>
              <a:t> </a:t>
            </a:r>
            <a:r>
              <a:rPr lang="de-DE" sz="3000" dirty="0" err="1" smtClean="0">
                <a:solidFill>
                  <a:srgbClr val="000000"/>
                </a:solidFill>
              </a:rPr>
              <a:t>for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>
                <a:solidFill>
                  <a:srgbClr val="000000"/>
                </a:solidFill>
              </a:rPr>
              <a:t>a </a:t>
            </a:r>
            <a:r>
              <a:rPr lang="de-DE" sz="3000" dirty="0" err="1" smtClean="0">
                <a:solidFill>
                  <a:srgbClr val="000000"/>
                </a:solidFill>
              </a:rPr>
              <a:t>specific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 err="1" smtClean="0">
                <a:solidFill>
                  <a:srgbClr val="000000"/>
                </a:solidFill>
              </a:rPr>
              <a:t>queue</a:t>
            </a:r>
            <a:r>
              <a:rPr lang="de-DE" sz="3000" dirty="0" smtClean="0">
                <a:solidFill>
                  <a:srgbClr val="000000"/>
                </a:solidFill>
              </a:rPr>
              <a:t>, </a:t>
            </a:r>
            <a:r>
              <a:rPr lang="de-DE" sz="3000" dirty="0" err="1" smtClean="0">
                <a:solidFill>
                  <a:srgbClr val="000000"/>
                </a:solidFill>
              </a:rPr>
              <a:t>part</a:t>
            </a:r>
            <a:r>
              <a:rPr lang="de-DE" sz="3000" dirty="0" smtClean="0">
                <a:solidFill>
                  <a:srgbClr val="000000"/>
                </a:solidFill>
              </a:rPr>
              <a:t> 1</a:t>
            </a:r>
            <a:endParaRPr lang="de-DE" sz="3000" dirty="0">
              <a:solidFill>
                <a:srgbClr val="000000"/>
              </a:solidFill>
            </a:endParaRPr>
          </a:p>
        </p:txBody>
      </p:sp>
      <p:graphicFrame>
        <p:nvGraphicFramePr>
          <p:cNvPr id="7170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03196" y="923925"/>
          <a:ext cx="4037013" cy="1417638"/>
        </p:xfrm>
        <a:graphic>
          <a:graphicData uri="http://schemas.openxmlformats.org/presentationml/2006/ole">
            <p:oleObj spid="_x0000_s346114" name="Bitmap" r:id="rId5" imgW="5695238" imgH="2000000" progId="PBrush">
              <p:embed/>
            </p:oleObj>
          </a:graphicData>
        </a:graphic>
      </p:graphicFrame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2336800" y="1350963"/>
            <a:ext cx="811213" cy="6969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987145" name="Line 9"/>
          <p:cNvSpPr>
            <a:spLocks noChangeShapeType="1"/>
          </p:cNvSpPr>
          <p:nvPr/>
        </p:nvSpPr>
        <p:spPr bwMode="auto">
          <a:xfrm flipH="1">
            <a:off x="5437188" y="776288"/>
            <a:ext cx="1495425" cy="676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3108325" y="108743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987148" name="Text Box 12"/>
          <p:cNvSpPr txBox="1">
            <a:spLocks noChangeArrowheads="1"/>
          </p:cNvSpPr>
          <p:nvPr/>
        </p:nvSpPr>
        <p:spPr bwMode="auto">
          <a:xfrm>
            <a:off x="3228749" y="3100614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</a:t>
            </a:r>
          </a:p>
        </p:txBody>
      </p:sp>
      <p:sp>
        <p:nvSpPr>
          <p:cNvPr id="987149" name="Text Box 13"/>
          <p:cNvSpPr txBox="1">
            <a:spLocks noChangeArrowheads="1"/>
          </p:cNvSpPr>
          <p:nvPr/>
        </p:nvSpPr>
        <p:spPr bwMode="auto">
          <a:xfrm>
            <a:off x="6888163" y="56038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Ž</a:t>
            </a:r>
          </a:p>
        </p:txBody>
      </p:sp>
      <p:sp>
        <p:nvSpPr>
          <p:cNvPr id="987154" name="Text Box 18"/>
          <p:cNvSpPr txBox="1">
            <a:spLocks noChangeArrowheads="1"/>
          </p:cNvSpPr>
          <p:nvPr/>
        </p:nvSpPr>
        <p:spPr bwMode="auto">
          <a:xfrm>
            <a:off x="5988050" y="303530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Ž</a:t>
            </a:r>
          </a:p>
        </p:txBody>
      </p:sp>
      <p:sp>
        <p:nvSpPr>
          <p:cNvPr id="7181" name="Line 22"/>
          <p:cNvSpPr>
            <a:spLocks noChangeShapeType="1"/>
          </p:cNvSpPr>
          <p:nvPr/>
        </p:nvSpPr>
        <p:spPr bwMode="auto">
          <a:xfrm flipH="1">
            <a:off x="1117600" y="2249488"/>
            <a:ext cx="1231900" cy="46196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182" name="Line 23"/>
          <p:cNvSpPr>
            <a:spLocks noChangeShapeType="1"/>
          </p:cNvSpPr>
          <p:nvPr/>
        </p:nvSpPr>
        <p:spPr bwMode="auto">
          <a:xfrm>
            <a:off x="3396343" y="3363687"/>
            <a:ext cx="1153885" cy="4572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183" name="Line 24"/>
          <p:cNvSpPr>
            <a:spLocks noChangeShapeType="1"/>
          </p:cNvSpPr>
          <p:nvPr/>
        </p:nvSpPr>
        <p:spPr bwMode="auto">
          <a:xfrm>
            <a:off x="2732314" y="3189514"/>
            <a:ext cx="769712" cy="3417661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184" name="Line 28"/>
          <p:cNvSpPr>
            <a:spLocks noChangeShapeType="1"/>
          </p:cNvSpPr>
          <p:nvPr/>
        </p:nvSpPr>
        <p:spPr bwMode="auto">
          <a:xfrm flipH="1">
            <a:off x="4183063" y="3394075"/>
            <a:ext cx="1685925" cy="31877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185" name="Text Box 29"/>
          <p:cNvSpPr txBox="1">
            <a:spLocks noChangeArrowheads="1"/>
          </p:cNvSpPr>
          <p:nvPr/>
        </p:nvSpPr>
        <p:spPr bwMode="auto">
          <a:xfrm>
            <a:off x="1778000" y="6400800"/>
            <a:ext cx="414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2400">
                <a:solidFill>
                  <a:srgbClr val="009900"/>
                </a:solidFill>
              </a:rPr>
              <a:t>Rule Assistent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7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8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8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87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7145" grpId="0" animBg="1"/>
      <p:bldP spid="987148" grpId="0"/>
      <p:bldP spid="987149" grpId="0"/>
      <p:bldP spid="987154" grpId="0"/>
      <p:bldP spid="7182" grpId="0" animBg="1"/>
      <p:bldP spid="7183" grpId="0" animBg="1"/>
      <p:bldP spid="7184" grpId="0" animBg="1"/>
      <p:bldP spid="718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gray">
          <a:xfrm>
            <a:off x="5519057" y="1896683"/>
            <a:ext cx="36249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Call </a:t>
            </a:r>
            <a:r>
              <a:rPr lang="en-US" sz="1800" dirty="0" err="1" smtClean="0">
                <a:solidFill>
                  <a:srgbClr val="000000"/>
                </a:solidFill>
              </a:rPr>
              <a:t>ELP_Command</a:t>
            </a:r>
            <a:r>
              <a:rPr lang="en-US" sz="1800" dirty="0" smtClean="0">
                <a:solidFill>
                  <a:srgbClr val="000000"/>
                </a:solidFill>
              </a:rPr>
              <a:t> Generator for forms management</a:t>
            </a:r>
          </a:p>
        </p:txBody>
      </p:sp>
      <p:pic>
        <p:nvPicPr>
          <p:cNvPr id="451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284" y="1469572"/>
            <a:ext cx="5038398" cy="500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 bwMode="auto">
          <a:xfrm>
            <a:off x="526229" y="4310734"/>
            <a:ext cx="3414400" cy="647833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r="21733" b="38324"/>
          <a:stretch>
            <a:fillRect/>
          </a:stretch>
        </p:blipFill>
        <p:spPr bwMode="auto">
          <a:xfrm>
            <a:off x="6204858" y="4428400"/>
            <a:ext cx="2939142" cy="24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72597" y="478971"/>
            <a:ext cx="8555718" cy="55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702" tIns="46351" rIns="92702" bIns="46351">
            <a:spAutoFit/>
          </a:bodyPr>
          <a:lstStyle/>
          <a:p>
            <a:pPr algn="ctr"/>
            <a:r>
              <a:rPr lang="de-DE" sz="3000" dirty="0" err="1" smtClean="0">
                <a:solidFill>
                  <a:srgbClr val="000000"/>
                </a:solidFill>
              </a:rPr>
              <a:t>Define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 err="1" smtClean="0">
                <a:solidFill>
                  <a:srgbClr val="000000"/>
                </a:solidFill>
              </a:rPr>
              <a:t>invoice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 err="1">
                <a:solidFill>
                  <a:srgbClr val="000000"/>
                </a:solidFill>
              </a:rPr>
              <a:t>printing</a:t>
            </a:r>
            <a:r>
              <a:rPr lang="de-DE" sz="3000" dirty="0">
                <a:solidFill>
                  <a:srgbClr val="000000"/>
                </a:solidFill>
              </a:rPr>
              <a:t> </a:t>
            </a:r>
            <a:r>
              <a:rPr lang="de-DE" sz="3000" dirty="0" err="1" smtClean="0">
                <a:solidFill>
                  <a:srgbClr val="000000"/>
                </a:solidFill>
              </a:rPr>
              <a:t>for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>
                <a:solidFill>
                  <a:srgbClr val="000000"/>
                </a:solidFill>
              </a:rPr>
              <a:t>a </a:t>
            </a:r>
            <a:r>
              <a:rPr lang="de-DE" sz="3000" dirty="0" err="1" smtClean="0">
                <a:solidFill>
                  <a:srgbClr val="000000"/>
                </a:solidFill>
              </a:rPr>
              <a:t>specific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 err="1" smtClean="0">
                <a:solidFill>
                  <a:srgbClr val="000000"/>
                </a:solidFill>
              </a:rPr>
              <a:t>queue</a:t>
            </a:r>
            <a:r>
              <a:rPr lang="de-DE" sz="3000" dirty="0" smtClean="0">
                <a:solidFill>
                  <a:srgbClr val="000000"/>
                </a:solidFill>
              </a:rPr>
              <a:t>, </a:t>
            </a:r>
            <a:r>
              <a:rPr lang="de-DE" sz="3000" dirty="0" err="1" smtClean="0">
                <a:solidFill>
                  <a:srgbClr val="000000"/>
                </a:solidFill>
              </a:rPr>
              <a:t>part</a:t>
            </a:r>
            <a:r>
              <a:rPr lang="de-DE" sz="3000" dirty="0" smtClean="0">
                <a:solidFill>
                  <a:srgbClr val="000000"/>
                </a:solidFill>
              </a:rPr>
              <a:t> 2</a:t>
            </a:r>
            <a:endParaRPr lang="de-DE" sz="3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Requirements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Printer Drivers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15690" y="2073734"/>
            <a:ext cx="8512621" cy="432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FFFFFF"/>
                </a:solidFill>
              </a:rPr>
              <a:t> PCL5 printer driver</a:t>
            </a:r>
          </a:p>
          <a:p>
            <a:endParaRPr lang="en-US" sz="800" dirty="0" smtClean="0">
              <a:solidFill>
                <a:srgbClr val="FFFFFF"/>
              </a:solidFill>
            </a:endParaRPr>
          </a:p>
          <a:p>
            <a:pPr marL="358775" indent="-358775"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FFFFFF"/>
                </a:solidFill>
              </a:rPr>
              <a:t>For Windows: </a:t>
            </a:r>
          </a:p>
          <a:p>
            <a:pPr marL="815975" lvl="1" indent="-358775"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FFFFFF"/>
                </a:solidFill>
              </a:rPr>
              <a:t>Data stream contents may vary between different drivers, operating systems and used applications!</a:t>
            </a:r>
          </a:p>
          <a:p>
            <a:pPr marL="815975" lvl="1" indent="-358775"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FFFFFF"/>
                </a:solidFill>
              </a:rPr>
              <a:t>Recommended Windows drivers if no device specific PCL5 driver is available from your vendor:</a:t>
            </a:r>
          </a:p>
          <a:p>
            <a:pPr marL="1273175" lvl="2" indent="-358775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FFFFFF"/>
                </a:solidFill>
              </a:rPr>
              <a:t>HP Color LaserJet 9500 PCL5c</a:t>
            </a:r>
          </a:p>
          <a:p>
            <a:pPr marL="1273175" lvl="2" indent="-358775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FFFFFF"/>
                </a:solidFill>
              </a:rPr>
              <a:t>Ricoh </a:t>
            </a:r>
            <a:r>
              <a:rPr lang="en-US" sz="2000" dirty="0" err="1" smtClean="0">
                <a:solidFill>
                  <a:srgbClr val="FFFFFF"/>
                </a:solidFill>
              </a:rPr>
              <a:t>Aficio</a:t>
            </a:r>
            <a:r>
              <a:rPr lang="en-US" sz="2000" dirty="0" smtClean="0">
                <a:solidFill>
                  <a:srgbClr val="FFFFFF"/>
                </a:solidFill>
              </a:rPr>
              <a:t> MP C300 PCL5c</a:t>
            </a:r>
          </a:p>
          <a:p>
            <a:pPr lvl="1"/>
            <a:endParaRPr lang="en-US" sz="1800" dirty="0" smtClean="0">
              <a:solidFill>
                <a:srgbClr val="FFFFFF"/>
              </a:solidFill>
            </a:endParaRPr>
          </a:p>
          <a:p>
            <a:pPr lvl="1"/>
            <a:r>
              <a:rPr lang="en-US" sz="1800" dirty="0" smtClean="0">
                <a:solidFill>
                  <a:srgbClr val="FFFFFF"/>
                </a:solidFill>
              </a:rPr>
              <a:t>	Note: any required printer options can be setup using ELP.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Rules, </a:t>
            </a:r>
            <a:r>
              <a:rPr lang="de-DE" sz="3600" dirty="0" err="1" smtClean="0"/>
              <a:t>based</a:t>
            </a:r>
            <a:r>
              <a:rPr lang="de-DE" sz="3600" dirty="0" smtClean="0"/>
              <a:t> on </a:t>
            </a:r>
            <a:r>
              <a:rPr lang="de-DE" sz="3600" dirty="0" err="1" smtClean="0"/>
              <a:t>data</a:t>
            </a:r>
            <a:r>
              <a:rPr lang="de-DE" sz="3600" dirty="0" smtClean="0"/>
              <a:t> </a:t>
            </a:r>
            <a:r>
              <a:rPr lang="de-DE" sz="3600" dirty="0" err="1" smtClean="0"/>
              <a:t>stream</a:t>
            </a:r>
            <a:r>
              <a:rPr lang="de-DE" sz="3600" dirty="0" smtClean="0"/>
              <a:t> </a:t>
            </a:r>
            <a:r>
              <a:rPr lang="de-DE" sz="3600" dirty="0" err="1" smtClean="0"/>
              <a:t>content</a:t>
            </a:r>
            <a:endParaRPr lang="de-DE" sz="3600" dirty="0"/>
          </a:p>
        </p:txBody>
      </p:sp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666875"/>
            <a:ext cx="1444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" y="1668463"/>
            <a:ext cx="4200525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5625" y="2847975"/>
            <a:ext cx="3390900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08" name="Line 8"/>
          <p:cNvSpPr>
            <a:spLocks noChangeShapeType="1"/>
          </p:cNvSpPr>
          <p:nvPr/>
        </p:nvSpPr>
        <p:spPr bwMode="auto">
          <a:xfrm flipV="1">
            <a:off x="4448175" y="2516188"/>
            <a:ext cx="1155700" cy="2974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024009" name="Line 9"/>
          <p:cNvSpPr>
            <a:spLocks noChangeShapeType="1"/>
          </p:cNvSpPr>
          <p:nvPr/>
        </p:nvSpPr>
        <p:spPr bwMode="auto">
          <a:xfrm flipH="1">
            <a:off x="4343400" y="2298700"/>
            <a:ext cx="1022350" cy="2314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024010" name="Text Box 10"/>
          <p:cNvSpPr txBox="1">
            <a:spLocks noChangeArrowheads="1"/>
          </p:cNvSpPr>
          <p:nvPr/>
        </p:nvSpPr>
        <p:spPr bwMode="auto">
          <a:xfrm>
            <a:off x="354013" y="4545013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1024011" name="Text Box 11"/>
          <p:cNvSpPr txBox="1">
            <a:spLocks noChangeArrowheads="1"/>
          </p:cNvSpPr>
          <p:nvPr/>
        </p:nvSpPr>
        <p:spPr bwMode="auto">
          <a:xfrm>
            <a:off x="1662119" y="4781324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</a:t>
            </a:r>
          </a:p>
        </p:txBody>
      </p:sp>
      <p:sp>
        <p:nvSpPr>
          <p:cNvPr id="1024012" name="Text Box 12"/>
          <p:cNvSpPr txBox="1">
            <a:spLocks noChangeArrowheads="1"/>
          </p:cNvSpPr>
          <p:nvPr/>
        </p:nvSpPr>
        <p:spPr bwMode="auto">
          <a:xfrm>
            <a:off x="1381121" y="5392964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Ž</a:t>
            </a:r>
          </a:p>
        </p:txBody>
      </p:sp>
      <p:sp>
        <p:nvSpPr>
          <p:cNvPr id="1024013" name="Text Box 13"/>
          <p:cNvSpPr txBox="1">
            <a:spLocks noChangeArrowheads="1"/>
          </p:cNvSpPr>
          <p:nvPr/>
        </p:nvSpPr>
        <p:spPr bwMode="auto">
          <a:xfrm>
            <a:off x="4405762" y="5387975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</a:t>
            </a:r>
          </a:p>
        </p:txBody>
      </p:sp>
      <p:sp>
        <p:nvSpPr>
          <p:cNvPr id="1024014" name="Text Box 14"/>
          <p:cNvSpPr txBox="1">
            <a:spLocks noChangeArrowheads="1"/>
          </p:cNvSpPr>
          <p:nvPr/>
        </p:nvSpPr>
        <p:spPr bwMode="auto">
          <a:xfrm>
            <a:off x="4035413" y="4408490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</a:t>
            </a:r>
          </a:p>
        </p:txBody>
      </p:sp>
      <p:sp>
        <p:nvSpPr>
          <p:cNvPr id="1024015" name="Line 15"/>
          <p:cNvSpPr>
            <a:spLocks noChangeShapeType="1"/>
          </p:cNvSpPr>
          <p:nvPr/>
        </p:nvSpPr>
        <p:spPr bwMode="auto">
          <a:xfrm>
            <a:off x="4587875" y="4733925"/>
            <a:ext cx="895350" cy="238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592069" y="2111605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</a:t>
            </a:r>
          </a:p>
        </p:txBody>
      </p:sp>
      <p:sp>
        <p:nvSpPr>
          <p:cNvPr id="15" name="Textfeld 14"/>
          <p:cNvSpPr txBox="1"/>
          <p:nvPr/>
        </p:nvSpPr>
        <p:spPr>
          <a:xfrm rot="18756474">
            <a:off x="5700288" y="4415647"/>
            <a:ext cx="331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 smtClean="0">
                <a:solidFill>
                  <a:srgbClr val="FF0000"/>
                </a:solidFill>
              </a:rPr>
              <a:t>Next </a:t>
            </a:r>
            <a:r>
              <a:rPr lang="de-DE" sz="4800" dirty="0" err="1" smtClean="0">
                <a:solidFill>
                  <a:srgbClr val="FF0000"/>
                </a:solidFill>
              </a:rPr>
              <a:t>Step</a:t>
            </a:r>
            <a:endParaRPr lang="de-DE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2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2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08" grpId="0" animBg="1"/>
      <p:bldP spid="1024009" grpId="0" animBg="1"/>
      <p:bldP spid="1024011" grpId="0"/>
      <p:bldP spid="1024012" grpId="0"/>
      <p:bldP spid="1024013" grpId="0"/>
      <p:bldP spid="1024014" grpId="0"/>
      <p:bldP spid="1024015" grpId="0" animBg="1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3"/>
          <p:cNvSpPr txBox="1">
            <a:spLocks noChangeArrowheads="1"/>
          </p:cNvSpPr>
          <p:nvPr/>
        </p:nvSpPr>
        <p:spPr bwMode="gray">
          <a:xfrm>
            <a:off x="480794" y="1917290"/>
            <a:ext cx="4700814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SEARCH_BINARY  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/>
              <a:t>   any binary data, incl. Hex </a:t>
            </a:r>
            <a:r>
              <a:rPr lang="en-US" sz="1600" dirty="0" smtClean="0"/>
              <a:t>00</a:t>
            </a:r>
            <a:endParaRPr lang="en-US" sz="16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SEARCH_WINDOWS[_NEW]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/>
              <a:t>   Positioning Sequences are </a:t>
            </a:r>
            <a:r>
              <a:rPr lang="en-US" sz="1600" dirty="0" smtClean="0"/>
              <a:t>ignored</a:t>
            </a:r>
            <a:endParaRPr lang="en-US" sz="16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SEARCH_TEXT[_NEW]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/>
              <a:t>   Like </a:t>
            </a:r>
            <a:r>
              <a:rPr lang="en-US" sz="1600" dirty="0" err="1"/>
              <a:t>search_windows</a:t>
            </a:r>
            <a:r>
              <a:rPr lang="en-US" sz="1600" dirty="0"/>
              <a:t>, but not case </a:t>
            </a:r>
            <a:r>
              <a:rPr lang="en-US" sz="1600" dirty="0" smtClean="0"/>
              <a:t>sensitive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</a:pPr>
            <a:endParaRPr lang="en-US" sz="1600" dirty="0" smtClean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 smtClean="0"/>
              <a:t> </a:t>
            </a:r>
            <a:r>
              <a:rPr lang="en-US" sz="1600" dirty="0" err="1" smtClean="0">
                <a:solidFill>
                  <a:schemeClr val="accent2"/>
                </a:solidFill>
              </a:rPr>
              <a:t>Trigger_BINARY</a:t>
            </a:r>
            <a:r>
              <a:rPr lang="en-US" sz="1600" dirty="0" smtClean="0">
                <a:solidFill>
                  <a:schemeClr val="accent2"/>
                </a:solidFill>
              </a:rPr>
              <a:t>  </a:t>
            </a:r>
            <a:endParaRPr lang="en-US" sz="1600" dirty="0" smtClean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 smtClean="0"/>
              <a:t> </a:t>
            </a:r>
            <a:r>
              <a:rPr lang="en-US" sz="1600" dirty="0" err="1" smtClean="0">
                <a:solidFill>
                  <a:schemeClr val="accent2"/>
                </a:solidFill>
              </a:rPr>
              <a:t>Trigger_WINDOWS</a:t>
            </a:r>
            <a:r>
              <a:rPr lang="en-US" sz="1600" dirty="0" smtClean="0">
                <a:solidFill>
                  <a:schemeClr val="accent2"/>
                </a:solidFill>
              </a:rPr>
              <a:t>[_NEW]</a:t>
            </a:r>
            <a:endParaRPr lang="en-US" sz="1600" dirty="0" smtClean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 smtClean="0"/>
              <a:t> </a:t>
            </a:r>
            <a:r>
              <a:rPr lang="en-US" sz="1600" dirty="0" err="1" smtClean="0">
                <a:solidFill>
                  <a:schemeClr val="accent2"/>
                </a:solidFill>
              </a:rPr>
              <a:t>Trigger_TEXT</a:t>
            </a:r>
            <a:r>
              <a:rPr lang="en-US" sz="1600" dirty="0" smtClean="0">
                <a:solidFill>
                  <a:schemeClr val="accent2"/>
                </a:solidFill>
              </a:rPr>
              <a:t>[_NEW]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2"/>
                </a:solidFill>
              </a:rPr>
              <a:t>SEARCH_ROWNO </a:t>
            </a:r>
            <a:br>
              <a:rPr lang="en-US" sz="1600" dirty="0" smtClean="0">
                <a:solidFill>
                  <a:schemeClr val="accent2"/>
                </a:solidFill>
              </a:rPr>
            </a:br>
            <a:r>
              <a:rPr lang="en-US" sz="1600" dirty="0" smtClean="0"/>
              <a:t>   Any printable information can be inserted at the</a:t>
            </a:r>
            <a:br>
              <a:rPr lang="en-US" sz="1600" dirty="0" smtClean="0"/>
            </a:br>
            <a:r>
              <a:rPr lang="en-US" sz="1600" dirty="0" smtClean="0"/>
              <a:t>   beginning of this row, or data stream text can</a:t>
            </a:r>
            <a:br>
              <a:rPr lang="en-US" sz="1600" dirty="0" smtClean="0"/>
            </a:br>
            <a:r>
              <a:rPr lang="en-US" sz="1600" dirty="0" smtClean="0"/>
              <a:t>   captured to variables.</a:t>
            </a: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55301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Search / Trigger Keys</a:t>
            </a:r>
            <a:endParaRPr lang="de-DE" dirty="0" smtClean="0">
              <a:latin typeface="Arial" charset="0"/>
            </a:endParaRPr>
          </a:p>
        </p:txBody>
      </p:sp>
      <p:sp>
        <p:nvSpPr>
          <p:cNvPr id="55302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   Rule based printing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943475" y="2688772"/>
            <a:ext cx="4200525" cy="2471056"/>
            <a:chOff x="4943475" y="2688772"/>
            <a:chExt cx="4200525" cy="2471056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t="55166"/>
            <a:stretch>
              <a:fillRect/>
            </a:stretch>
          </p:blipFill>
          <p:spPr bwMode="auto">
            <a:xfrm>
              <a:off x="4943475" y="2906485"/>
              <a:ext cx="4200525" cy="2253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t="-65" b="95083"/>
            <a:stretch>
              <a:fillRect/>
            </a:stretch>
          </p:blipFill>
          <p:spPr bwMode="auto">
            <a:xfrm>
              <a:off x="4943475" y="2688772"/>
              <a:ext cx="4200525" cy="250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973285" y="2710543"/>
            <a:ext cx="1175657" cy="696686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3233057" y="3461657"/>
            <a:ext cx="3156857" cy="772886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5105400" y="5453743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srgbClr val="FFC000"/>
                </a:solidFill>
              </a:rPr>
              <a:t>Let</a:t>
            </a:r>
            <a:r>
              <a:rPr lang="de-DE" sz="1800" dirty="0" smtClean="0">
                <a:solidFill>
                  <a:srgbClr val="FFC000"/>
                </a:solidFill>
              </a:rPr>
              <a:t> </a:t>
            </a:r>
            <a:r>
              <a:rPr lang="de-DE" sz="1800" dirty="0" err="1" smtClean="0">
                <a:solidFill>
                  <a:srgbClr val="FFC000"/>
                </a:solidFill>
              </a:rPr>
              <a:t>the</a:t>
            </a:r>
            <a:r>
              <a:rPr lang="de-DE" sz="1800" dirty="0" smtClean="0">
                <a:solidFill>
                  <a:srgbClr val="FFC000"/>
                </a:solidFill>
              </a:rPr>
              <a:t> </a:t>
            </a:r>
            <a:r>
              <a:rPr lang="de-DE" sz="1800" dirty="0" err="1" smtClean="0">
                <a:solidFill>
                  <a:srgbClr val="FFC000"/>
                </a:solidFill>
              </a:rPr>
              <a:t>test</a:t>
            </a:r>
            <a:r>
              <a:rPr lang="de-DE" sz="1800" dirty="0" smtClean="0">
                <a:solidFill>
                  <a:srgbClr val="FFC000"/>
                </a:solidFill>
              </a:rPr>
              <a:t> </a:t>
            </a:r>
            <a:r>
              <a:rPr lang="de-DE" sz="1800" dirty="0" err="1" smtClean="0">
                <a:solidFill>
                  <a:srgbClr val="FFC000"/>
                </a:solidFill>
              </a:rPr>
              <a:t>function</a:t>
            </a:r>
            <a:r>
              <a:rPr lang="de-DE" sz="1800" dirty="0" smtClean="0">
                <a:solidFill>
                  <a:srgbClr val="FFC000"/>
                </a:solidFill>
              </a:rPr>
              <a:t> </a:t>
            </a:r>
            <a:r>
              <a:rPr lang="de-DE" sz="1800" dirty="0" err="1" smtClean="0">
                <a:solidFill>
                  <a:srgbClr val="FFC000"/>
                </a:solidFill>
              </a:rPr>
              <a:t>decide</a:t>
            </a:r>
            <a:r>
              <a:rPr lang="de-DE" sz="1800" dirty="0" smtClean="0">
                <a:solidFill>
                  <a:srgbClr val="FFC000"/>
                </a:solidFill>
              </a:rPr>
              <a:t> </a:t>
            </a:r>
            <a:r>
              <a:rPr lang="de-DE" sz="1800" dirty="0" err="1" smtClean="0">
                <a:solidFill>
                  <a:srgbClr val="FFC000"/>
                </a:solidFill>
              </a:rPr>
              <a:t>which</a:t>
            </a:r>
            <a:r>
              <a:rPr lang="de-DE" sz="1800" dirty="0" smtClean="0">
                <a:solidFill>
                  <a:srgbClr val="FFC000"/>
                </a:solidFill>
              </a:rPr>
              <a:t> </a:t>
            </a:r>
            <a:r>
              <a:rPr lang="de-DE" sz="1800" dirty="0" err="1" smtClean="0">
                <a:solidFill>
                  <a:srgbClr val="FFC000"/>
                </a:solidFill>
              </a:rPr>
              <a:t>search</a:t>
            </a:r>
            <a:r>
              <a:rPr lang="de-DE" sz="1800" dirty="0" smtClean="0">
                <a:solidFill>
                  <a:srgbClr val="FFC000"/>
                </a:solidFill>
              </a:rPr>
              <a:t>/</a:t>
            </a:r>
            <a:r>
              <a:rPr lang="de-DE" sz="1800" dirty="0" err="1" smtClean="0">
                <a:solidFill>
                  <a:srgbClr val="FFC000"/>
                </a:solidFill>
              </a:rPr>
              <a:t>trigger</a:t>
            </a:r>
            <a:r>
              <a:rPr lang="de-DE" sz="1800" dirty="0" smtClean="0">
                <a:solidFill>
                  <a:srgbClr val="FFC000"/>
                </a:solidFill>
              </a:rPr>
              <a:t> </a:t>
            </a:r>
            <a:r>
              <a:rPr lang="de-DE" sz="1800" dirty="0" err="1" smtClean="0">
                <a:solidFill>
                  <a:srgbClr val="FFC000"/>
                </a:solidFill>
              </a:rPr>
              <a:t>method</a:t>
            </a:r>
            <a:r>
              <a:rPr lang="de-DE" sz="1800" dirty="0" smtClean="0">
                <a:solidFill>
                  <a:srgbClr val="FFC000"/>
                </a:solidFill>
              </a:rPr>
              <a:t> to </a:t>
            </a:r>
            <a:r>
              <a:rPr lang="de-DE" sz="1800" dirty="0" err="1" smtClean="0">
                <a:solidFill>
                  <a:srgbClr val="FFC000"/>
                </a:solidFill>
              </a:rPr>
              <a:t>use</a:t>
            </a:r>
            <a:r>
              <a:rPr lang="de-DE" sz="1800" dirty="0" smtClean="0">
                <a:solidFill>
                  <a:srgbClr val="FFC000"/>
                </a:solidFill>
              </a:rPr>
              <a:t>!!</a:t>
            </a:r>
            <a:endParaRPr lang="de-DE" sz="1800" dirty="0">
              <a:solidFill>
                <a:srgbClr val="FFC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2654" y="2020062"/>
            <a:ext cx="430887" cy="13458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sz="1600" dirty="0" smtClean="0"/>
              <a:t>OR </a:t>
            </a:r>
            <a:r>
              <a:rPr lang="de-DE" sz="1600" dirty="0" err="1" smtClean="0"/>
              <a:t>combined</a:t>
            </a:r>
            <a:endParaRPr lang="de-DE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32658" y="3681884"/>
            <a:ext cx="430887" cy="146931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de-DE" sz="1600" dirty="0" smtClean="0"/>
              <a:t>AND </a:t>
            </a:r>
            <a:r>
              <a:rPr lang="de-DE" sz="1600" dirty="0" err="1" smtClean="0"/>
              <a:t>combined</a:t>
            </a:r>
            <a:endParaRPr lang="de-DE" sz="1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17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04975" y="114985"/>
            <a:ext cx="5734050" cy="9881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ELP Search / Trigger Keys</a:t>
            </a:r>
            <a:endParaRPr lang="de-DE" sz="28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632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018" y="1185632"/>
            <a:ext cx="4265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0" name="Line 25"/>
          <p:cNvSpPr>
            <a:spLocks noChangeShapeType="1"/>
          </p:cNvSpPr>
          <p:nvPr/>
        </p:nvSpPr>
        <p:spPr bwMode="auto">
          <a:xfrm flipV="1">
            <a:off x="2747730" y="3017607"/>
            <a:ext cx="2787650" cy="14938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384068" y="4186007"/>
            <a:ext cx="7126287" cy="2860675"/>
            <a:chOff x="689" y="2518"/>
            <a:chExt cx="4489" cy="1802"/>
          </a:xfrm>
        </p:grpSpPr>
        <p:pic>
          <p:nvPicPr>
            <p:cNvPr id="56335" name="Picture 2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90" y="2518"/>
              <a:ext cx="1888" cy="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36" name="Line 27"/>
            <p:cNvSpPr>
              <a:spLocks noChangeShapeType="1"/>
            </p:cNvSpPr>
            <p:nvPr/>
          </p:nvSpPr>
          <p:spPr bwMode="auto">
            <a:xfrm>
              <a:off x="689" y="2750"/>
              <a:ext cx="2550" cy="6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2702" tIns="46351" rIns="92702" bIns="46351"/>
            <a:lstStyle/>
            <a:p>
              <a:endParaRPr lang="de-DE"/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747730" y="949095"/>
            <a:ext cx="5689600" cy="3562350"/>
            <a:chOff x="1548" y="479"/>
            <a:chExt cx="3584" cy="2244"/>
          </a:xfrm>
        </p:grpSpPr>
        <p:pic>
          <p:nvPicPr>
            <p:cNvPr id="56333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6" y="479"/>
              <a:ext cx="1846" cy="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34" name="Line 30"/>
            <p:cNvSpPr>
              <a:spLocks noChangeShapeType="1"/>
            </p:cNvSpPr>
            <p:nvPr/>
          </p:nvSpPr>
          <p:spPr bwMode="auto">
            <a:xfrm flipV="1">
              <a:off x="1548" y="1782"/>
              <a:ext cx="1756" cy="9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2702" tIns="46351" rIns="92702" bIns="46351"/>
            <a:lstStyle/>
            <a:p>
              <a:endParaRPr lang="de-DE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Line 4"/>
          <p:cNvSpPr>
            <a:spLocks noChangeShapeType="1"/>
          </p:cNvSpPr>
          <p:nvPr/>
        </p:nvSpPr>
        <p:spPr bwMode="auto">
          <a:xfrm>
            <a:off x="2863850" y="2206619"/>
            <a:ext cx="0" cy="4252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gray">
          <a:xfrm>
            <a:off x="493713" y="1717669"/>
            <a:ext cx="1601787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0"/>
          <a:lstStyle/>
          <a:p>
            <a:pPr algn="ctr">
              <a:spcBef>
                <a:spcPct val="0"/>
              </a:spcBef>
            </a:pPr>
            <a:r>
              <a:rPr lang="en-US" sz="2400" dirty="0"/>
              <a:t>User</a:t>
            </a:r>
          </a:p>
        </p:txBody>
      </p:sp>
      <p:sp>
        <p:nvSpPr>
          <p:cNvPr id="57351" name="Rectangle 6"/>
          <p:cNvSpPr>
            <a:spLocks noChangeArrowheads="1"/>
          </p:cNvSpPr>
          <p:nvPr/>
        </p:nvSpPr>
        <p:spPr bwMode="gray">
          <a:xfrm>
            <a:off x="2854325" y="1639882"/>
            <a:ext cx="6289675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0"/>
          <a:lstStyle/>
          <a:p>
            <a:pPr algn="ctr">
              <a:spcBef>
                <a:spcPct val="0"/>
              </a:spcBef>
            </a:pPr>
            <a:r>
              <a:rPr lang="en-US" sz="2400"/>
              <a:t>ELP</a:t>
            </a:r>
          </a:p>
        </p:txBody>
      </p:sp>
      <p:sp>
        <p:nvSpPr>
          <p:cNvPr id="57352" name="AutoShape 7"/>
          <p:cNvSpPr>
            <a:spLocks noChangeArrowheads="1"/>
          </p:cNvSpPr>
          <p:nvPr/>
        </p:nvSpPr>
        <p:spPr bwMode="auto">
          <a:xfrm>
            <a:off x="544513" y="2606669"/>
            <a:ext cx="1287462" cy="1670050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57353" name="Rectangle 8"/>
          <p:cNvSpPr>
            <a:spLocks noChangeArrowheads="1"/>
          </p:cNvSpPr>
          <p:nvPr/>
        </p:nvSpPr>
        <p:spPr bwMode="gray">
          <a:xfrm>
            <a:off x="425450" y="2949569"/>
            <a:ext cx="157638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0"/>
          <a:lstStyle/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</a:rPr>
              <a:t>ERP</a:t>
            </a:r>
            <a:br>
              <a:rPr lang="en-US" sz="2400">
                <a:solidFill>
                  <a:srgbClr val="000000"/>
                </a:solidFill>
              </a:rPr>
            </a:br>
            <a:r>
              <a:rPr lang="en-US" sz="2400">
                <a:solidFill>
                  <a:srgbClr val="000000"/>
                </a:solidFill>
              </a:rPr>
              <a:t>System</a:t>
            </a:r>
          </a:p>
        </p:txBody>
      </p:sp>
      <p:sp>
        <p:nvSpPr>
          <p:cNvPr id="57354" name="AutoShape 9"/>
          <p:cNvSpPr>
            <a:spLocks noChangeArrowheads="1"/>
          </p:cNvSpPr>
          <p:nvPr/>
        </p:nvSpPr>
        <p:spPr bwMode="auto">
          <a:xfrm>
            <a:off x="3154363" y="4337044"/>
            <a:ext cx="812800" cy="1277938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57355" name="Line 10"/>
          <p:cNvSpPr>
            <a:spLocks noChangeShapeType="1"/>
          </p:cNvSpPr>
          <p:nvPr/>
        </p:nvSpPr>
        <p:spPr bwMode="auto">
          <a:xfrm flipV="1">
            <a:off x="1766888" y="3394069"/>
            <a:ext cx="1314450" cy="344488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7356" name="Rectangle 11"/>
          <p:cNvSpPr>
            <a:spLocks noChangeArrowheads="1"/>
          </p:cNvSpPr>
          <p:nvPr/>
        </p:nvSpPr>
        <p:spPr bwMode="gray">
          <a:xfrm>
            <a:off x="174625" y="4505319"/>
            <a:ext cx="29178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0"/>
          <a:lstStyle/>
          <a:p>
            <a:pPr>
              <a:spcBef>
                <a:spcPct val="0"/>
              </a:spcBef>
            </a:pPr>
            <a:r>
              <a:rPr lang="en-US" sz="1800" dirty="0">
                <a:solidFill>
                  <a:srgbClr val="FFC000"/>
                </a:solidFill>
              </a:rPr>
              <a:t>Export</a:t>
            </a:r>
            <a:r>
              <a:rPr lang="en-US" sz="1800" dirty="0"/>
              <a:t> search </a:t>
            </a:r>
            <a:r>
              <a:rPr lang="en-US" sz="1800" dirty="0" err="1"/>
              <a:t>infor</a:t>
            </a:r>
            <a:r>
              <a:rPr lang="en-US" sz="1800" dirty="0"/>
              <a:t>-</a:t>
            </a:r>
            <a:br>
              <a:rPr lang="en-US" sz="1800" dirty="0"/>
            </a:br>
            <a:r>
              <a:rPr lang="en-US" sz="1800" dirty="0" err="1"/>
              <a:t>mation</a:t>
            </a:r>
            <a:r>
              <a:rPr lang="en-US" sz="1800" dirty="0"/>
              <a:t> like customer </a:t>
            </a:r>
            <a:br>
              <a:rPr lang="en-US" sz="1800" dirty="0"/>
            </a:br>
            <a:r>
              <a:rPr lang="en-US" sz="1800" dirty="0"/>
              <a:t>numbers or addresses </a:t>
            </a:r>
            <a:br>
              <a:rPr lang="en-US" sz="1800" dirty="0"/>
            </a:br>
            <a:r>
              <a:rPr lang="en-US" sz="1800" dirty="0"/>
              <a:t>and  defines ELP </a:t>
            </a:r>
            <a:br>
              <a:rPr lang="en-US" sz="1800" dirty="0"/>
            </a:br>
            <a:r>
              <a:rPr lang="en-US" sz="1800" dirty="0"/>
              <a:t>selectable commands</a:t>
            </a:r>
          </a:p>
        </p:txBody>
      </p:sp>
      <p:sp>
        <p:nvSpPr>
          <p:cNvPr id="57357" name="Rectangle 12"/>
          <p:cNvSpPr>
            <a:spLocks noChangeArrowheads="1"/>
          </p:cNvSpPr>
          <p:nvPr/>
        </p:nvSpPr>
        <p:spPr bwMode="gray">
          <a:xfrm>
            <a:off x="2871788" y="5514969"/>
            <a:ext cx="1538287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0"/>
          <a:lstStyle/>
          <a:p>
            <a:pPr algn="ctr">
              <a:spcBef>
                <a:spcPct val="0"/>
              </a:spcBef>
            </a:pPr>
            <a:r>
              <a:rPr lang="en-US" sz="1800"/>
              <a:t>DBase</a:t>
            </a:r>
            <a:br>
              <a:rPr lang="en-US" sz="1800"/>
            </a:br>
            <a:r>
              <a:rPr lang="en-US" sz="1800"/>
              <a:t>database</a:t>
            </a:r>
          </a:p>
        </p:txBody>
      </p:sp>
      <p:sp>
        <p:nvSpPr>
          <p:cNvPr id="57358" name="Rectangle 13"/>
          <p:cNvSpPr>
            <a:spLocks noChangeArrowheads="1"/>
          </p:cNvSpPr>
          <p:nvPr/>
        </p:nvSpPr>
        <p:spPr bwMode="gray">
          <a:xfrm>
            <a:off x="3941763" y="2451094"/>
            <a:ext cx="2862262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0"/>
          <a:lstStyle/>
          <a:p>
            <a:pPr marL="261938" indent="-261938">
              <a:spcBef>
                <a:spcPct val="0"/>
              </a:spcBef>
            </a:pPr>
            <a:r>
              <a:rPr lang="en-US" sz="1800"/>
              <a:t/>
            </a:r>
            <a:br>
              <a:rPr lang="en-US" sz="1800"/>
            </a:br>
            <a:r>
              <a:rPr lang="en-US" sz="1800"/>
              <a:t>Performs a data base search for collected variables, e.g. Cust.No.</a:t>
            </a:r>
            <a:br>
              <a:rPr lang="en-US" sz="1800"/>
            </a:br>
            <a:r>
              <a:rPr lang="en-US" sz="1800"/>
              <a:t>or User information</a:t>
            </a:r>
            <a:br>
              <a:rPr lang="en-US" sz="1800"/>
            </a:br>
            <a:r>
              <a:rPr lang="en-US" sz="1800"/>
              <a:t/>
            </a:r>
            <a:br>
              <a:rPr lang="en-US" sz="1800"/>
            </a:br>
            <a:r>
              <a:rPr lang="en-US" sz="1800"/>
              <a:t/>
            </a:r>
            <a:br>
              <a:rPr lang="en-US" sz="1800"/>
            </a:br>
            <a:r>
              <a:rPr lang="en-US" sz="1800"/>
              <a:t>Read back the ELP command fields like</a:t>
            </a:r>
            <a:br>
              <a:rPr lang="en-US" sz="1800"/>
            </a:br>
            <a:r>
              <a:rPr lang="en-US" sz="1800"/>
              <a:t>eMail Adresses</a:t>
            </a:r>
            <a:br>
              <a:rPr lang="en-US" sz="1800"/>
            </a:br>
            <a:r>
              <a:rPr lang="en-US" sz="1800"/>
              <a:t>NoPrinting</a:t>
            </a:r>
            <a:br>
              <a:rPr lang="en-US" sz="1800"/>
            </a:br>
            <a:r>
              <a:rPr lang="en-US" sz="1800"/>
              <a:t>CopyFactor</a:t>
            </a:r>
          </a:p>
        </p:txBody>
      </p:sp>
      <p:sp>
        <p:nvSpPr>
          <p:cNvPr id="57359" name="Line 14"/>
          <p:cNvSpPr>
            <a:spLocks noChangeShapeType="1"/>
          </p:cNvSpPr>
          <p:nvPr/>
        </p:nvSpPr>
        <p:spPr bwMode="auto">
          <a:xfrm flipV="1">
            <a:off x="3671888" y="4164007"/>
            <a:ext cx="696912" cy="741362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7360" name="Line 15"/>
          <p:cNvSpPr>
            <a:spLocks noChangeShapeType="1"/>
          </p:cNvSpPr>
          <p:nvPr/>
        </p:nvSpPr>
        <p:spPr bwMode="auto">
          <a:xfrm>
            <a:off x="3635375" y="5095869"/>
            <a:ext cx="661988" cy="441325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   Rule based printing</a:t>
            </a:r>
            <a:endParaRPr lang="de-DE" sz="1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7362" name="AutoShape 18"/>
          <p:cNvSpPr>
            <a:spLocks noChangeArrowheads="1"/>
          </p:cNvSpPr>
          <p:nvPr/>
        </p:nvSpPr>
        <p:spPr bwMode="auto">
          <a:xfrm>
            <a:off x="3144838" y="2546344"/>
            <a:ext cx="812800" cy="1277938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57363" name="Line 19"/>
          <p:cNvSpPr>
            <a:spLocks noChangeShapeType="1"/>
          </p:cNvSpPr>
          <p:nvPr/>
        </p:nvSpPr>
        <p:spPr bwMode="auto">
          <a:xfrm>
            <a:off x="1733550" y="3740144"/>
            <a:ext cx="1409700" cy="1163638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7364" name="Line 20"/>
          <p:cNvSpPr>
            <a:spLocks noChangeShapeType="1"/>
          </p:cNvSpPr>
          <p:nvPr/>
        </p:nvSpPr>
        <p:spPr bwMode="auto">
          <a:xfrm>
            <a:off x="3697288" y="3281357"/>
            <a:ext cx="636587" cy="635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gray">
          <a:xfrm>
            <a:off x="2825750" y="1727194"/>
            <a:ext cx="153828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0"/>
          <a:lstStyle/>
          <a:p>
            <a:pPr algn="ctr">
              <a:spcBef>
                <a:spcPct val="0"/>
              </a:spcBef>
            </a:pPr>
            <a:r>
              <a:rPr lang="en-US" sz="1800"/>
              <a:t>Active</a:t>
            </a:r>
            <a:br>
              <a:rPr lang="en-US" sz="1800"/>
            </a:br>
            <a:r>
              <a:rPr lang="en-US" sz="1800"/>
              <a:t>Directory</a:t>
            </a: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gray">
          <a:xfrm>
            <a:off x="6353175" y="1881182"/>
            <a:ext cx="344328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0"/>
          <a:lstStyle/>
          <a:p>
            <a:pPr marL="261938" indent="-261938">
              <a:spcBef>
                <a:spcPct val="0"/>
              </a:spcBef>
            </a:pPr>
            <a:r>
              <a:rPr lang="en-US" sz="1800"/>
              <a:t/>
            </a:r>
            <a:br>
              <a:rPr lang="en-US" sz="1800"/>
            </a:br>
            <a:r>
              <a:rPr lang="en-US" sz="1800"/>
              <a:t>Trigger functions</a:t>
            </a:r>
            <a:br>
              <a:rPr lang="en-US" sz="1800"/>
            </a:br>
            <a:r>
              <a:rPr lang="en-US" sz="1800"/>
              <a:t>Trigger_Variable=…</a:t>
            </a:r>
            <a:br>
              <a:rPr lang="en-US" sz="1800"/>
            </a:br>
            <a:r>
              <a:rPr lang="en-US" sz="1800"/>
              <a:t/>
            </a:r>
            <a:br>
              <a:rPr lang="en-US" sz="1800"/>
            </a:br>
            <a:r>
              <a:rPr lang="en-US" sz="1800"/>
              <a:t>Use variables </a:t>
            </a:r>
            <a:br>
              <a:rPr lang="en-US" sz="1800"/>
            </a:br>
            <a:r>
              <a:rPr lang="en-US" sz="1800"/>
              <a:t>in forms</a:t>
            </a:r>
            <a:br>
              <a:rPr lang="en-US" sz="1800"/>
            </a:br>
            <a:r>
              <a:rPr lang="en-US" sz="1800"/>
              <a:t/>
            </a:r>
            <a:br>
              <a:rPr lang="en-US" sz="1800"/>
            </a:br>
            <a:r>
              <a:rPr lang="en-US" sz="1800"/>
              <a:t>Use variables for</a:t>
            </a:r>
            <a:br>
              <a:rPr lang="en-US" sz="1800"/>
            </a:br>
            <a:r>
              <a:rPr lang="en-US" sz="1800"/>
              <a:t>Functions like:</a:t>
            </a:r>
            <a:br>
              <a:rPr lang="en-US" sz="1800"/>
            </a:br>
            <a:r>
              <a:rPr lang="en-US" sz="1800"/>
              <a:t>- Pin Numbers</a:t>
            </a:r>
            <a:br>
              <a:rPr lang="en-US" sz="1800"/>
            </a:br>
            <a:r>
              <a:rPr lang="en-US" sz="1800"/>
              <a:t>- Printer Ports</a:t>
            </a:r>
            <a:br>
              <a:rPr lang="en-US" sz="1800"/>
            </a:br>
            <a:r>
              <a:rPr lang="en-US" sz="1800"/>
              <a:t>-…..</a:t>
            </a:r>
          </a:p>
        </p:txBody>
      </p:sp>
      <p:sp>
        <p:nvSpPr>
          <p:cNvPr id="57367" name="AutoShape 24"/>
          <p:cNvSpPr>
            <a:spLocks/>
          </p:cNvSpPr>
          <p:nvPr/>
        </p:nvSpPr>
        <p:spPr bwMode="auto">
          <a:xfrm>
            <a:off x="6542088" y="2430457"/>
            <a:ext cx="190500" cy="2862262"/>
          </a:xfrm>
          <a:prstGeom prst="leftBrace">
            <a:avLst>
              <a:gd name="adj1" fmla="val 125208"/>
              <a:gd name="adj2" fmla="val 50000"/>
            </a:avLst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2" name="Titel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Data base and / or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Active Directory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smtClean="0">
                <a:solidFill>
                  <a:srgbClr val="FFFF00"/>
                </a:solidFill>
              </a:rPr>
              <a:t>Basic Features: Variables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latin typeface="Arial" charset="0"/>
              </a:rPr>
              <a:t>Some predefined variables</a:t>
            </a:r>
            <a:endParaRPr lang="de-DE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 Black" pitchFamily="34" charset="0"/>
              </a:rPr>
              <a:t>ELP </a:t>
            </a:r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Variables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gray">
          <a:xfrm>
            <a:off x="608013" y="2192590"/>
            <a:ext cx="1976437" cy="383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spcAft>
                <a:spcPct val="20000"/>
              </a:spcAft>
              <a:buSzPct val="80000"/>
              <a:buFont typeface="Wingdings" pitchFamily="2" charset="2"/>
              <a:buNone/>
            </a:pPr>
            <a:r>
              <a:rPr lang="en-GB" sz="1600" dirty="0"/>
              <a:t>#ACTTIME#</a:t>
            </a:r>
            <a:br>
              <a:rPr lang="en-GB" sz="1600" dirty="0"/>
            </a:br>
            <a:r>
              <a:rPr lang="en-GB" sz="1600" dirty="0"/>
              <a:t>#DATENUM#</a:t>
            </a:r>
            <a:br>
              <a:rPr lang="en-GB" sz="1600" dirty="0"/>
            </a:br>
            <a:r>
              <a:rPr lang="en-GB" sz="1600" dirty="0"/>
              <a:t>#DATETEXT#</a:t>
            </a:r>
            <a:br>
              <a:rPr lang="en-GB" sz="1600" dirty="0"/>
            </a:br>
            <a:r>
              <a:rPr lang="en-GB" sz="1600" dirty="0"/>
              <a:t>#DATETEXT_D#</a:t>
            </a:r>
            <a:br>
              <a:rPr lang="en-GB" sz="1600" dirty="0"/>
            </a:br>
            <a:r>
              <a:rPr lang="en-GB" sz="1600" dirty="0"/>
              <a:t>#DATETEXT_PL#</a:t>
            </a:r>
            <a:br>
              <a:rPr lang="en-GB" sz="1600" dirty="0"/>
            </a:br>
            <a:r>
              <a:rPr lang="en-GB" sz="1600" dirty="0"/>
              <a:t>#DATESERIAL#</a:t>
            </a:r>
            <a:br>
              <a:rPr lang="en-GB" sz="1600" dirty="0"/>
            </a:br>
            <a:r>
              <a:rPr lang="en-GB" sz="1600" dirty="0"/>
              <a:t>#MILLISECONDS#</a:t>
            </a:r>
            <a:br>
              <a:rPr lang="en-GB" sz="1600" dirty="0"/>
            </a:br>
            <a:r>
              <a:rPr lang="en-GB" sz="1600" dirty="0"/>
              <a:t>#MONTH#</a:t>
            </a:r>
            <a:br>
              <a:rPr lang="en-GB" sz="1600" dirty="0"/>
            </a:br>
            <a:r>
              <a:rPr lang="en-GB" sz="1600" dirty="0"/>
              <a:t>#MONTH_D#</a:t>
            </a:r>
            <a:br>
              <a:rPr lang="en-GB" sz="1600" dirty="0"/>
            </a:br>
            <a:r>
              <a:rPr lang="en-GB" sz="1600" dirty="0"/>
              <a:t>#MONTH_PL#</a:t>
            </a:r>
            <a:br>
              <a:rPr lang="en-GB" sz="1600" dirty="0"/>
            </a:br>
            <a:r>
              <a:rPr lang="en-GB" sz="1600" dirty="0"/>
              <a:t>#WEEKDAY#</a:t>
            </a:r>
            <a:br>
              <a:rPr lang="en-GB" sz="1600" dirty="0"/>
            </a:br>
            <a:r>
              <a:rPr lang="en-GB" sz="1600" dirty="0"/>
              <a:t>#WEEKDAY_D#</a:t>
            </a:r>
            <a:br>
              <a:rPr lang="en-GB" sz="1600" dirty="0"/>
            </a:br>
            <a:r>
              <a:rPr lang="en-GB" sz="1600" dirty="0"/>
              <a:t>#WEEKDAY_PL#</a:t>
            </a:r>
            <a:br>
              <a:rPr lang="en-GB" sz="1600" dirty="0"/>
            </a:br>
            <a:r>
              <a:rPr lang="en-GB" sz="1600" dirty="0"/>
              <a:t>#TODAYNUM</a:t>
            </a:r>
            <a:r>
              <a:rPr lang="en-GB" sz="1600" dirty="0" smtClean="0"/>
              <a:t>#</a:t>
            </a:r>
          </a:p>
          <a:p>
            <a:pPr>
              <a:spcBef>
                <a:spcPct val="0"/>
              </a:spcBef>
              <a:spcAft>
                <a:spcPct val="20000"/>
              </a:spcAft>
              <a:buSzPct val="80000"/>
              <a:buFont typeface="Wingdings" pitchFamily="2" charset="2"/>
              <a:buNone/>
            </a:pPr>
            <a:r>
              <a:rPr lang="en-GB" sz="1600" dirty="0" smtClean="0"/>
              <a:t>...</a:t>
            </a:r>
            <a:endParaRPr lang="en-US" sz="1600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286125" y="2038350"/>
            <a:ext cx="2676679" cy="238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en-GB" sz="1600" dirty="0"/>
              <a:t>#PCNAME# (Job)</a:t>
            </a:r>
            <a:br>
              <a:rPr lang="en-GB" sz="1600" dirty="0"/>
            </a:br>
            <a:r>
              <a:rPr lang="en-GB" sz="1600" dirty="0"/>
              <a:t>#HOSTNAME# (PC)</a:t>
            </a:r>
            <a:br>
              <a:rPr lang="en-GB" sz="1600" dirty="0"/>
            </a:br>
            <a:r>
              <a:rPr lang="en-GB" sz="1600" dirty="0"/>
              <a:t>#PRINTDOCNAME#</a:t>
            </a:r>
            <a:br>
              <a:rPr lang="en-GB" sz="1600" dirty="0"/>
            </a:br>
            <a:r>
              <a:rPr lang="en-GB" sz="1600" dirty="0"/>
              <a:t>#PRINTDOCNAME_UNI#</a:t>
            </a:r>
            <a:br>
              <a:rPr lang="en-GB" sz="1600" dirty="0"/>
            </a:br>
            <a:r>
              <a:rPr lang="en-GB" sz="1600" dirty="0"/>
              <a:t>#PRINTERDRIVERNAME#</a:t>
            </a:r>
            <a:br>
              <a:rPr lang="en-GB" sz="1600" dirty="0"/>
            </a:br>
            <a:r>
              <a:rPr lang="en-GB" sz="1600" dirty="0"/>
              <a:t>#PRINTERNAME#</a:t>
            </a:r>
            <a:br>
              <a:rPr lang="en-GB" sz="1600" dirty="0"/>
            </a:br>
            <a:r>
              <a:rPr lang="en-GB" sz="1600" dirty="0"/>
              <a:t>#PRINTERSHARENAME#</a:t>
            </a:r>
            <a:br>
              <a:rPr lang="en-GB" sz="1600" dirty="0"/>
            </a:br>
            <a:r>
              <a:rPr lang="en-GB" sz="1600" dirty="0"/>
              <a:t>#USERNAME</a:t>
            </a:r>
            <a:r>
              <a:rPr lang="en-GB" sz="1600" dirty="0" smtClean="0"/>
              <a:t>#</a:t>
            </a:r>
          </a:p>
          <a:p>
            <a:r>
              <a:rPr lang="en-GB" sz="1600" dirty="0" smtClean="0"/>
              <a:t>...</a:t>
            </a:r>
            <a:endParaRPr lang="de-DE" sz="1600" dirty="0"/>
          </a:p>
        </p:txBody>
      </p:sp>
      <p:sp>
        <p:nvSpPr>
          <p:cNvPr id="6" name="Rectangle 124"/>
          <p:cNvSpPr>
            <a:spLocks noChangeArrowheads="1"/>
          </p:cNvSpPr>
          <p:nvPr/>
        </p:nvSpPr>
        <p:spPr bwMode="auto">
          <a:xfrm>
            <a:off x="6216650" y="3476098"/>
            <a:ext cx="2495539" cy="181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dirty="0"/>
              <a:t>#IN_ELP_FILENAME#</a:t>
            </a:r>
            <a:br>
              <a:rPr lang="en-GB" sz="1600" dirty="0"/>
            </a:br>
            <a:r>
              <a:rPr lang="en-GB" sz="1600" dirty="0"/>
              <a:t>#OUT_ELP_FILENAME#</a:t>
            </a:r>
            <a:br>
              <a:rPr lang="en-GB" sz="1600" dirty="0"/>
            </a:br>
            <a:r>
              <a:rPr lang="en-GB" sz="1600" dirty="0"/>
              <a:t>#ELP_FORMS_PATH#</a:t>
            </a:r>
            <a:br>
              <a:rPr lang="en-GB" sz="1600" dirty="0"/>
            </a:br>
            <a:r>
              <a:rPr lang="en-GB" sz="1600" dirty="0"/>
              <a:t>#ELP_PROG_PATH#</a:t>
            </a:r>
            <a:br>
              <a:rPr lang="en-GB" sz="1600" dirty="0"/>
            </a:br>
            <a:r>
              <a:rPr lang="en-GB" sz="1600" dirty="0"/>
              <a:t>#LAST_ARCHIVE_FILE#</a:t>
            </a:r>
            <a:br>
              <a:rPr lang="en-GB" sz="1600" dirty="0"/>
            </a:br>
            <a:r>
              <a:rPr lang="en-GB" sz="1600" dirty="0"/>
              <a:t>#RANDOM</a:t>
            </a:r>
            <a:r>
              <a:rPr lang="en-GB" sz="1600" dirty="0" smtClean="0"/>
              <a:t>#</a:t>
            </a:r>
          </a:p>
          <a:p>
            <a:pPr>
              <a:spcBef>
                <a:spcPct val="0"/>
              </a:spcBef>
            </a:pPr>
            <a:r>
              <a:rPr lang="en-GB" sz="1600" dirty="0" smtClean="0"/>
              <a:t>...</a:t>
            </a:r>
            <a:endParaRPr lang="de-DE" sz="1600" dirty="0"/>
          </a:p>
        </p:txBody>
      </p:sp>
      <p:sp>
        <p:nvSpPr>
          <p:cNvPr id="7" name="Rectangle 125"/>
          <p:cNvSpPr>
            <a:spLocks noChangeArrowheads="1"/>
          </p:cNvSpPr>
          <p:nvPr/>
        </p:nvSpPr>
        <p:spPr bwMode="auto">
          <a:xfrm>
            <a:off x="3103563" y="5110667"/>
            <a:ext cx="2646157" cy="107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dirty="0"/>
              <a:t>#JOB_COUNTER#</a:t>
            </a:r>
            <a:br>
              <a:rPr lang="en-GB" sz="1600" dirty="0"/>
            </a:br>
            <a:r>
              <a:rPr lang="en-GB" sz="1600" dirty="0"/>
              <a:t>#PEPARSEPAGECOUNT#</a:t>
            </a:r>
            <a:br>
              <a:rPr lang="en-GB" sz="1600" dirty="0"/>
            </a:br>
            <a:r>
              <a:rPr lang="en-GB" sz="1600" dirty="0" smtClean="0"/>
              <a:t>...</a:t>
            </a:r>
            <a:endParaRPr lang="en-GB" sz="1600" dirty="0"/>
          </a:p>
          <a:p>
            <a:pPr>
              <a:spcBef>
                <a:spcPct val="0"/>
              </a:spcBef>
            </a:pPr>
            <a:r>
              <a:rPr lang="en-GB" sz="1600" dirty="0"/>
              <a:t>#</a:t>
            </a:r>
            <a:r>
              <a:rPr lang="en-GB" sz="1600" dirty="0" err="1"/>
              <a:t>YourVariable</a:t>
            </a:r>
            <a:r>
              <a:rPr lang="en-GB" sz="1600" dirty="0" smtClean="0"/>
              <a:t>#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Variable Management</a:t>
            </a:r>
            <a:endParaRPr lang="de-DE" dirty="0"/>
          </a:p>
        </p:txBody>
      </p:sp>
      <p:graphicFrame>
        <p:nvGraphicFramePr>
          <p:cNvPr id="181251" name="Object 7"/>
          <p:cNvGraphicFramePr>
            <a:graphicFrameLocks noChangeAspect="1"/>
          </p:cNvGraphicFramePr>
          <p:nvPr/>
        </p:nvGraphicFramePr>
        <p:xfrm>
          <a:off x="0" y="1701800"/>
          <a:ext cx="3733727" cy="4907056"/>
        </p:xfrm>
        <a:graphic>
          <a:graphicData uri="http://schemas.openxmlformats.org/presentationml/2006/ole">
            <p:oleObj spid="_x0000_s181251" name="Clip" r:id="rId3" imgW="5714286" imgH="3809524" progId="">
              <p:embed/>
            </p:oleObj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gray">
          <a:xfrm>
            <a:off x="4071263" y="2187151"/>
            <a:ext cx="4757057" cy="392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58775">
              <a:spcBef>
                <a:spcPct val="0"/>
              </a:spcBef>
              <a:spcAft>
                <a:spcPct val="20000"/>
              </a:spcAft>
              <a:buSzPct val="80000"/>
              <a:buFont typeface="Wingdings" pitchFamily="2" charset="2"/>
              <a:buChar char="§"/>
            </a:pPr>
            <a:r>
              <a:rPr lang="en-US" sz="2000" dirty="0" smtClean="0"/>
              <a:t>Searched Variable</a:t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1600" dirty="0" smtClean="0"/>
              <a:t>Search + </a:t>
            </a:r>
            <a:r>
              <a:rPr lang="en-US" sz="1600" dirty="0" err="1" smtClean="0"/>
              <a:t>StoreNextWord</a:t>
            </a:r>
            <a:r>
              <a:rPr lang="en-US" sz="1600" dirty="0" smtClean="0"/>
              <a:t> or of page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1600" dirty="0" smtClean="0"/>
              <a:t>from Row, Col, Length, </a:t>
            </a:r>
            <a:r>
              <a:rPr lang="en-US" sz="1600" dirty="0" err="1" smtClean="0"/>
              <a:t>SubString</a:t>
            </a:r>
            <a:r>
              <a:rPr lang="en-US" sz="1600" dirty="0" smtClean="0"/>
              <a:t>-	functions</a:t>
            </a:r>
          </a:p>
          <a:p>
            <a:pPr indent="358775">
              <a:spcBef>
                <a:spcPct val="0"/>
              </a:spcBef>
              <a:spcAft>
                <a:spcPct val="20000"/>
              </a:spcAft>
              <a:buSzPct val="80000"/>
              <a:buFont typeface="Wingdings" pitchFamily="2" charset="2"/>
              <a:buChar char="§"/>
            </a:pPr>
            <a:endParaRPr lang="en-US" sz="1600" dirty="0" smtClean="0"/>
          </a:p>
          <a:p>
            <a:pPr indent="358775">
              <a:spcBef>
                <a:spcPct val="0"/>
              </a:spcBef>
              <a:spcAft>
                <a:spcPct val="20000"/>
              </a:spcAft>
              <a:buSzPct val="80000"/>
              <a:buFont typeface="Wingdings" pitchFamily="2" charset="2"/>
              <a:buChar char="§"/>
            </a:pPr>
            <a:r>
              <a:rPr lang="en-US" sz="2000" dirty="0" smtClean="0"/>
              <a:t>Loaded Variables</a:t>
            </a:r>
          </a:p>
          <a:p>
            <a:pPr indent="358775">
              <a:spcBef>
                <a:spcPct val="0"/>
              </a:spcBef>
              <a:spcAft>
                <a:spcPct val="20000"/>
              </a:spcAft>
              <a:buSzPct val="80000"/>
            </a:pPr>
            <a:r>
              <a:rPr lang="en-US" sz="1600" dirty="0" smtClean="0"/>
              <a:t>	Variable-Files, passed in from 	external 	applications; environment variables </a:t>
            </a:r>
          </a:p>
          <a:p>
            <a:pPr indent="358775">
              <a:spcBef>
                <a:spcPct val="0"/>
              </a:spcBef>
              <a:spcAft>
                <a:spcPct val="20000"/>
              </a:spcAft>
              <a:buSzPct val="80000"/>
            </a:pPr>
            <a:endParaRPr lang="en-US" sz="1600" dirty="0" smtClean="0"/>
          </a:p>
          <a:p>
            <a:pPr indent="358775">
              <a:spcBef>
                <a:spcPct val="0"/>
              </a:spcBef>
              <a:spcAft>
                <a:spcPct val="20000"/>
              </a:spcAft>
              <a:buSzPct val="80000"/>
              <a:buFont typeface="Wingdings" pitchFamily="2" charset="2"/>
              <a:buChar char="§"/>
            </a:pPr>
            <a:r>
              <a:rPr lang="en-US" sz="2000" dirty="0" smtClean="0"/>
              <a:t>Search for any collected variable(s)</a:t>
            </a:r>
          </a:p>
          <a:p>
            <a:pPr marL="892175" lvl="1" indent="-11113">
              <a:spcBef>
                <a:spcPct val="0"/>
              </a:spcBef>
              <a:spcAft>
                <a:spcPct val="20000"/>
              </a:spcAft>
              <a:buSzPct val="80000"/>
            </a:pPr>
            <a:r>
              <a:rPr lang="en-US" sz="1600" dirty="0" smtClean="0"/>
              <a:t>in a DBase III or Active Directory and read back ELP control functions, like </a:t>
            </a:r>
            <a:r>
              <a:rPr lang="en-US" sz="1600" dirty="0" err="1" smtClean="0"/>
              <a:t>NoPrinting,e</a:t>
            </a:r>
            <a:r>
              <a:rPr lang="en-US" sz="1600" dirty="0" smtClean="0"/>
              <a:t>-mail addresses, …</a:t>
            </a:r>
            <a:endParaRPr lang="en-US" sz="1600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 Black" pitchFamily="34" charset="0"/>
              </a:rPr>
              <a:t>ELP </a:t>
            </a:r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Variables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Variables </a:t>
            </a:r>
            <a:r>
              <a:rPr lang="de-DE" dirty="0" err="1" smtClean="0"/>
              <a:t>Usage</a:t>
            </a:r>
            <a:endParaRPr lang="de-DE" dirty="0"/>
          </a:p>
        </p:txBody>
      </p:sp>
      <p:graphicFrame>
        <p:nvGraphicFramePr>
          <p:cNvPr id="181251" name="Object 7"/>
          <p:cNvGraphicFramePr>
            <a:graphicFrameLocks noChangeAspect="1"/>
          </p:cNvGraphicFramePr>
          <p:nvPr/>
        </p:nvGraphicFramePr>
        <p:xfrm>
          <a:off x="0" y="1701800"/>
          <a:ext cx="3733727" cy="4907056"/>
        </p:xfrm>
        <a:graphic>
          <a:graphicData uri="http://schemas.openxmlformats.org/presentationml/2006/ole">
            <p:oleObj spid="_x0000_s452610" name="Clip" r:id="rId3" imgW="5714286" imgH="3809524" progId="">
              <p:embed/>
            </p:oleObj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gray">
          <a:xfrm>
            <a:off x="3897087" y="2685750"/>
            <a:ext cx="493123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20000"/>
              </a:spcAft>
              <a:buSzPct val="80000"/>
            </a:pPr>
            <a:r>
              <a:rPr lang="en-US" sz="2000" dirty="0" smtClean="0"/>
              <a:t>Can be used in</a:t>
            </a:r>
          </a:p>
          <a:p>
            <a:pPr>
              <a:spcBef>
                <a:spcPct val="0"/>
              </a:spcBef>
              <a:spcAft>
                <a:spcPct val="20000"/>
              </a:spcAft>
              <a:buSzPct val="80000"/>
            </a:pPr>
            <a:endParaRPr lang="en-US" sz="2000" dirty="0" smtClean="0"/>
          </a:p>
          <a:p>
            <a:pPr>
              <a:spcBef>
                <a:spcPct val="0"/>
              </a:spcBef>
              <a:spcAft>
                <a:spcPct val="20000"/>
              </a:spcAft>
              <a:buSzPct val="80000"/>
              <a:buFontTx/>
              <a:buChar char="-"/>
            </a:pPr>
            <a:r>
              <a:rPr lang="en-US" sz="2000" dirty="0" smtClean="0"/>
              <a:t> Macros / forms e.g. watermarks, date stamps or [page] counters</a:t>
            </a:r>
          </a:p>
          <a:p>
            <a:pPr>
              <a:spcBef>
                <a:spcPct val="0"/>
              </a:spcBef>
              <a:spcAft>
                <a:spcPct val="20000"/>
              </a:spcAft>
              <a:buSzPct val="80000"/>
              <a:buFontTx/>
              <a:buChar char="-"/>
            </a:pPr>
            <a:r>
              <a:rPr lang="en-US" sz="2000" dirty="0" smtClean="0"/>
              <a:t> For calculations like loops or counters</a:t>
            </a:r>
          </a:p>
          <a:p>
            <a:pPr>
              <a:spcBef>
                <a:spcPct val="0"/>
              </a:spcBef>
              <a:spcAft>
                <a:spcPct val="20000"/>
              </a:spcAft>
              <a:buSzPct val="80000"/>
              <a:buFontTx/>
              <a:buChar char="-"/>
            </a:pPr>
            <a:r>
              <a:rPr lang="en-US" sz="2000" dirty="0" smtClean="0"/>
              <a:t> Triggering rules</a:t>
            </a:r>
          </a:p>
          <a:p>
            <a:pPr>
              <a:spcBef>
                <a:spcPct val="0"/>
              </a:spcBef>
              <a:spcAft>
                <a:spcPct val="20000"/>
              </a:spcAft>
              <a:buSzPct val="80000"/>
              <a:buFontTx/>
              <a:buChar char="-"/>
            </a:pPr>
            <a:r>
              <a:rPr lang="en-US" sz="2000" dirty="0" smtClean="0"/>
              <a:t> Accounting</a:t>
            </a:r>
          </a:p>
          <a:p>
            <a:pPr>
              <a:spcBef>
                <a:spcPct val="0"/>
              </a:spcBef>
              <a:spcAft>
                <a:spcPct val="20000"/>
              </a:spcAft>
              <a:buSzPct val="80000"/>
              <a:buFontTx/>
              <a:buChar char="-"/>
            </a:pPr>
            <a:r>
              <a:rPr lang="en-US" sz="2000" dirty="0" smtClean="0"/>
              <a:t> Transport information between jobs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 Black" pitchFamily="34" charset="0"/>
              </a:rPr>
              <a:t>ELP </a:t>
            </a:r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Variables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Variables </a:t>
            </a:r>
            <a:r>
              <a:rPr lang="de-DE" dirty="0" err="1" smtClean="0"/>
              <a:t>Usage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200" dirty="0" smtClean="0"/>
              <a:t>Forms &amp; Field Installer</a:t>
            </a:r>
            <a:endParaRPr lang="de-DE" sz="3200" dirty="0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gray">
          <a:xfrm>
            <a:off x="4533899" y="1549399"/>
            <a:ext cx="4210051" cy="177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0"/>
          <a:lstStyle/>
          <a:p>
            <a:pPr>
              <a:spcBef>
                <a:spcPct val="0"/>
              </a:spcBef>
            </a:pPr>
            <a:r>
              <a:rPr lang="en-US" sz="2000" b="1" dirty="0"/>
              <a:t>Forms</a:t>
            </a:r>
            <a:br>
              <a:rPr lang="en-US" sz="2000" b="1" dirty="0"/>
            </a:br>
            <a:r>
              <a:rPr lang="en-US" sz="2000" b="1" dirty="0"/>
              <a:t>Data stream</a:t>
            </a:r>
            <a:br>
              <a:rPr lang="en-US" sz="2000" b="1" dirty="0"/>
            </a:br>
            <a:r>
              <a:rPr lang="en-US" sz="2000" b="1" dirty="0"/>
              <a:t>External applications</a:t>
            </a:r>
            <a:br>
              <a:rPr lang="en-US" sz="2000" b="1" dirty="0"/>
            </a:br>
            <a:r>
              <a:rPr lang="en-US" sz="2000" b="1" dirty="0"/>
              <a:t>Reporting files</a:t>
            </a:r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763" y="3087688"/>
            <a:ext cx="4344987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962" y="2712357"/>
            <a:ext cx="3287622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 Black" pitchFamily="34" charset="0"/>
              </a:rPr>
              <a:t>ELP </a:t>
            </a:r>
            <a:r>
              <a:rPr lang="en-US" sz="1400" dirty="0" smtClean="0">
                <a:solidFill>
                  <a:schemeClr val="tx2"/>
                </a:solidFill>
                <a:latin typeface="Arial Black" pitchFamily="34" charset="0"/>
              </a:rPr>
              <a:t>Variables</a:t>
            </a:r>
            <a:endParaRPr lang="de-DE" sz="14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6" y="1701799"/>
            <a:ext cx="2518184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25" y="4197350"/>
            <a:ext cx="3500438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4750" y="1722438"/>
            <a:ext cx="2762250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Line 8"/>
          <p:cNvSpPr>
            <a:spLocks noChangeShapeType="1"/>
          </p:cNvSpPr>
          <p:nvPr/>
        </p:nvSpPr>
        <p:spPr bwMode="auto">
          <a:xfrm flipH="1">
            <a:off x="1093788" y="2552700"/>
            <a:ext cx="36512" cy="1905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5610" name="Line 9"/>
          <p:cNvSpPr>
            <a:spLocks noChangeShapeType="1"/>
          </p:cNvSpPr>
          <p:nvPr/>
        </p:nvSpPr>
        <p:spPr bwMode="auto">
          <a:xfrm flipV="1">
            <a:off x="1452563" y="2460625"/>
            <a:ext cx="4838700" cy="79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pic>
        <p:nvPicPr>
          <p:cNvPr id="2561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6363" y="1909763"/>
            <a:ext cx="2112962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Line 11"/>
          <p:cNvSpPr>
            <a:spLocks noChangeShapeType="1"/>
          </p:cNvSpPr>
          <p:nvPr/>
        </p:nvSpPr>
        <p:spPr bwMode="auto">
          <a:xfrm flipH="1" flipV="1">
            <a:off x="5600698" y="5308598"/>
            <a:ext cx="2895601" cy="8890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5613" name="Line 12"/>
          <p:cNvSpPr>
            <a:spLocks noChangeShapeType="1"/>
          </p:cNvSpPr>
          <p:nvPr/>
        </p:nvSpPr>
        <p:spPr bwMode="auto">
          <a:xfrm flipV="1">
            <a:off x="3406775" y="5397499"/>
            <a:ext cx="619125" cy="8747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5614" name="Text Box 13"/>
          <p:cNvSpPr txBox="1">
            <a:spLocks noChangeArrowheads="1"/>
          </p:cNvSpPr>
          <p:nvPr/>
        </p:nvSpPr>
        <p:spPr bwMode="auto">
          <a:xfrm>
            <a:off x="1987550" y="370840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Variables </a:t>
            </a:r>
            <a:r>
              <a:rPr lang="de-DE" dirty="0" err="1" smtClean="0"/>
              <a:t>Usage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200" dirty="0" smtClean="0"/>
              <a:t>Forms &amp; Field Installer</a:t>
            </a:r>
            <a:endParaRPr lang="de-DE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694738" y="6672263"/>
            <a:ext cx="449262" cy="122237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Page </a:t>
            </a:r>
            <a:fld id="{7B9BE4F1-24C8-4CF3-90B0-FD57F42336F9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0483" name="Text Box 13"/>
          <p:cNvSpPr txBox="1">
            <a:spLocks noChangeArrowheads="1"/>
          </p:cNvSpPr>
          <p:nvPr/>
        </p:nvSpPr>
        <p:spPr bwMode="gray">
          <a:xfrm>
            <a:off x="1663700" y="1401763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 dirty="0">
                <a:solidFill>
                  <a:srgbClr val="336699"/>
                </a:solidFill>
              </a:rPr>
              <a:t>MS Windows</a:t>
            </a:r>
          </a:p>
        </p:txBody>
      </p:sp>
      <p:sp>
        <p:nvSpPr>
          <p:cNvPr id="20484" name="Rectangle 18"/>
          <p:cNvSpPr>
            <a:spLocks noChangeArrowheads="1"/>
          </p:cNvSpPr>
          <p:nvPr/>
        </p:nvSpPr>
        <p:spPr bwMode="auto">
          <a:xfrm>
            <a:off x="1728788" y="1727200"/>
            <a:ext cx="3279775" cy="4354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0485" name="Rectangle 19"/>
          <p:cNvSpPr>
            <a:spLocks noChangeArrowheads="1"/>
          </p:cNvSpPr>
          <p:nvPr/>
        </p:nvSpPr>
        <p:spPr bwMode="auto">
          <a:xfrm>
            <a:off x="1901825" y="1887538"/>
            <a:ext cx="2916238" cy="7540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0486" name="Text Box 20"/>
          <p:cNvSpPr txBox="1">
            <a:spLocks noChangeArrowheads="1"/>
          </p:cNvSpPr>
          <p:nvPr/>
        </p:nvSpPr>
        <p:spPr bwMode="gray">
          <a:xfrm>
            <a:off x="2030413" y="1954213"/>
            <a:ext cx="1428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>
                <a:solidFill>
                  <a:srgbClr val="000000"/>
                </a:solidFill>
              </a:rPr>
              <a:t>Application</a:t>
            </a:r>
          </a:p>
        </p:txBody>
      </p:sp>
      <p:sp>
        <p:nvSpPr>
          <p:cNvPr id="20487" name="Rectangle 21"/>
          <p:cNvSpPr>
            <a:spLocks noChangeArrowheads="1"/>
          </p:cNvSpPr>
          <p:nvPr/>
        </p:nvSpPr>
        <p:spPr bwMode="auto">
          <a:xfrm>
            <a:off x="1931988" y="3149600"/>
            <a:ext cx="2901950" cy="2757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0488" name="Text Box 22"/>
          <p:cNvSpPr txBox="1">
            <a:spLocks noChangeArrowheads="1"/>
          </p:cNvSpPr>
          <p:nvPr/>
        </p:nvSpPr>
        <p:spPr bwMode="gray">
          <a:xfrm>
            <a:off x="2030413" y="3243263"/>
            <a:ext cx="862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>
                <a:solidFill>
                  <a:srgbClr val="000000"/>
                </a:solidFill>
              </a:rPr>
              <a:t>Driver</a:t>
            </a:r>
          </a:p>
        </p:txBody>
      </p:sp>
      <p:sp>
        <p:nvSpPr>
          <p:cNvPr id="719895" name="Line 23"/>
          <p:cNvSpPr>
            <a:spLocks noChangeShapeType="1"/>
          </p:cNvSpPr>
          <p:nvPr/>
        </p:nvSpPr>
        <p:spPr bwMode="auto">
          <a:xfrm>
            <a:off x="3546475" y="2446338"/>
            <a:ext cx="12700" cy="9604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719896" name="Text Box 24"/>
          <p:cNvSpPr txBox="1">
            <a:spLocks noChangeArrowheads="1"/>
          </p:cNvSpPr>
          <p:nvPr/>
        </p:nvSpPr>
        <p:spPr bwMode="gray">
          <a:xfrm>
            <a:off x="3654425" y="2760663"/>
            <a:ext cx="10842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de-DE" sz="1600" b="1">
                <a:solidFill>
                  <a:srgbClr val="DDA60B"/>
                </a:solidFill>
              </a:rPr>
              <a:t>EMF/XPS</a:t>
            </a:r>
            <a:endParaRPr lang="en-US" sz="1600" b="1">
              <a:solidFill>
                <a:srgbClr val="DDA60B"/>
              </a:solidFill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2962275" y="3324225"/>
            <a:ext cx="1628775" cy="909638"/>
            <a:chOff x="1866" y="2094"/>
            <a:chExt cx="1026" cy="573"/>
          </a:xfrm>
        </p:grpSpPr>
        <p:sp>
          <p:nvSpPr>
            <p:cNvPr id="20526" name="Rectangle 25"/>
            <p:cNvSpPr>
              <a:spLocks noChangeArrowheads="1"/>
            </p:cNvSpPr>
            <p:nvPr/>
          </p:nvSpPr>
          <p:spPr bwMode="auto">
            <a:xfrm>
              <a:off x="1866" y="2094"/>
              <a:ext cx="1025" cy="5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0527" name="Text Box 26"/>
            <p:cNvSpPr txBox="1">
              <a:spLocks noChangeArrowheads="1"/>
            </p:cNvSpPr>
            <p:nvPr/>
          </p:nvSpPr>
          <p:spPr bwMode="gray">
            <a:xfrm>
              <a:off x="1944" y="2140"/>
              <a:ext cx="948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0"/>
                </a:spcBef>
                <a:buSzPct val="80000"/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Driver: GDI </a:t>
              </a:r>
            </a:p>
            <a:p>
              <a:pPr>
                <a:spcBef>
                  <a:spcPct val="0"/>
                </a:spcBef>
                <a:buSzPct val="80000"/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            to</a:t>
              </a:r>
            </a:p>
            <a:p>
              <a:pPr>
                <a:spcBef>
                  <a:spcPct val="0"/>
                </a:spcBef>
                <a:buSzPct val="80000"/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           PCL</a:t>
              </a:r>
            </a:p>
          </p:txBody>
        </p: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2020888" y="5514975"/>
            <a:ext cx="2684462" cy="355600"/>
            <a:chOff x="1273" y="3474"/>
            <a:chExt cx="1691" cy="224"/>
          </a:xfrm>
        </p:grpSpPr>
        <p:sp>
          <p:nvSpPr>
            <p:cNvPr id="20524" name="Rectangle 27"/>
            <p:cNvSpPr>
              <a:spLocks noChangeArrowheads="1"/>
            </p:cNvSpPr>
            <p:nvPr/>
          </p:nvSpPr>
          <p:spPr bwMode="auto">
            <a:xfrm>
              <a:off x="1273" y="3484"/>
              <a:ext cx="1691" cy="21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702" tIns="46351" rIns="92702" bIns="46351" anchor="ctr"/>
            <a:lstStyle/>
            <a:p>
              <a:endParaRPr lang="de-DE"/>
            </a:p>
          </p:txBody>
        </p:sp>
        <p:sp>
          <p:nvSpPr>
            <p:cNvPr id="20525" name="Text Box 28"/>
            <p:cNvSpPr txBox="1">
              <a:spLocks noChangeArrowheads="1"/>
            </p:cNvSpPr>
            <p:nvPr/>
          </p:nvSpPr>
          <p:spPr bwMode="gray">
            <a:xfrm>
              <a:off x="2113" y="3474"/>
              <a:ext cx="8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SzPct val="80000"/>
                <a:buFont typeface="Wingdings" pitchFamily="2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Port Monitor</a:t>
              </a:r>
            </a:p>
          </p:txBody>
        </p:sp>
      </p:grp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2035175" y="4424363"/>
            <a:ext cx="2684463" cy="960437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19902" name="Text Box 30"/>
          <p:cNvSpPr txBox="1">
            <a:spLocks noChangeArrowheads="1"/>
          </p:cNvSpPr>
          <p:nvPr/>
        </p:nvSpPr>
        <p:spPr bwMode="gray">
          <a:xfrm>
            <a:off x="2109788" y="4446588"/>
            <a:ext cx="264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>
                <a:solidFill>
                  <a:schemeClr val="bg1"/>
                </a:solidFill>
              </a:rPr>
              <a:t>QUEUE Management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719903" name="Line 31"/>
          <p:cNvSpPr>
            <a:spLocks noChangeShapeType="1"/>
          </p:cNvSpPr>
          <p:nvPr/>
        </p:nvSpPr>
        <p:spPr bwMode="auto">
          <a:xfrm flipH="1">
            <a:off x="3276599" y="4019551"/>
            <a:ext cx="265113" cy="5143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719904" name="Line 32"/>
          <p:cNvSpPr>
            <a:spLocks noChangeShapeType="1"/>
          </p:cNvSpPr>
          <p:nvPr/>
        </p:nvSpPr>
        <p:spPr bwMode="auto">
          <a:xfrm flipH="1">
            <a:off x="3297238" y="5283200"/>
            <a:ext cx="1587" cy="5143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719907" name="Text Box 35"/>
          <p:cNvSpPr txBox="1">
            <a:spLocks noChangeArrowheads="1"/>
          </p:cNvSpPr>
          <p:nvPr/>
        </p:nvSpPr>
        <p:spPr bwMode="gray">
          <a:xfrm>
            <a:off x="0" y="3776663"/>
            <a:ext cx="1619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800">
                <a:solidFill>
                  <a:srgbClr val="336699"/>
                </a:solidFill>
              </a:rPr>
              <a:t>Data Entry via</a:t>
            </a:r>
          </a:p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endParaRPr lang="en-US" sz="1800">
              <a:solidFill>
                <a:srgbClr val="336699"/>
              </a:solidFill>
            </a:endParaRPr>
          </a:p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800">
                <a:solidFill>
                  <a:srgbClr val="336699"/>
                </a:solidFill>
              </a:rPr>
              <a:t>LPR Daemon</a:t>
            </a:r>
          </a:p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endParaRPr lang="en-US" sz="1800">
              <a:solidFill>
                <a:srgbClr val="336699"/>
              </a:solidFill>
            </a:endParaRPr>
          </a:p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800">
                <a:solidFill>
                  <a:srgbClr val="336699"/>
                </a:solidFill>
              </a:rPr>
              <a:t>Share Name</a:t>
            </a:r>
            <a:br>
              <a:rPr lang="en-US" sz="1800">
                <a:solidFill>
                  <a:srgbClr val="336699"/>
                </a:solidFill>
              </a:rPr>
            </a:br>
            <a:r>
              <a:rPr lang="en-US" sz="1800">
                <a:solidFill>
                  <a:srgbClr val="336699"/>
                </a:solidFill>
              </a:rPr>
              <a:t> Port</a:t>
            </a:r>
          </a:p>
        </p:txBody>
      </p:sp>
      <p:sp>
        <p:nvSpPr>
          <p:cNvPr id="719908" name="Line 36"/>
          <p:cNvSpPr>
            <a:spLocks noChangeShapeType="1"/>
          </p:cNvSpPr>
          <p:nvPr/>
        </p:nvSpPr>
        <p:spPr bwMode="auto">
          <a:xfrm>
            <a:off x="1471613" y="4652963"/>
            <a:ext cx="661987" cy="158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719910" name="Line 38"/>
          <p:cNvSpPr>
            <a:spLocks noChangeShapeType="1"/>
          </p:cNvSpPr>
          <p:nvPr/>
        </p:nvSpPr>
        <p:spPr bwMode="auto">
          <a:xfrm>
            <a:off x="5891213" y="3382963"/>
            <a:ext cx="1141412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719914" name="Rectangle 42"/>
          <p:cNvSpPr>
            <a:spLocks noChangeArrowheads="1"/>
          </p:cNvSpPr>
          <p:nvPr/>
        </p:nvSpPr>
        <p:spPr bwMode="auto">
          <a:xfrm>
            <a:off x="5603875" y="2846388"/>
            <a:ext cx="3038475" cy="233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0501" name="Text Box 43"/>
          <p:cNvSpPr txBox="1">
            <a:spLocks noChangeArrowheads="1"/>
          </p:cNvSpPr>
          <p:nvPr/>
        </p:nvSpPr>
        <p:spPr bwMode="gray">
          <a:xfrm>
            <a:off x="5594350" y="2332038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2000">
                <a:solidFill>
                  <a:srgbClr val="336699"/>
                </a:solidFill>
              </a:rPr>
              <a:t>ELP System</a:t>
            </a:r>
          </a:p>
        </p:txBody>
      </p:sp>
      <p:sp>
        <p:nvSpPr>
          <p:cNvPr id="719916" name="Rectangle 44"/>
          <p:cNvSpPr>
            <a:spLocks noChangeArrowheads="1"/>
          </p:cNvSpPr>
          <p:nvPr/>
        </p:nvSpPr>
        <p:spPr bwMode="auto">
          <a:xfrm>
            <a:off x="7092950" y="3097213"/>
            <a:ext cx="1357313" cy="1001712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19917" name="Text Box 45"/>
          <p:cNvSpPr txBox="1">
            <a:spLocks noChangeArrowheads="1"/>
          </p:cNvSpPr>
          <p:nvPr/>
        </p:nvSpPr>
        <p:spPr bwMode="gray">
          <a:xfrm>
            <a:off x="7077075" y="3302000"/>
            <a:ext cx="1323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600" b="1" dirty="0">
                <a:solidFill>
                  <a:srgbClr val="FF0000"/>
                </a:solidFill>
              </a:rPr>
              <a:t>ELP Kernel </a:t>
            </a:r>
          </a:p>
          <a:p>
            <a:pPr algn="ctr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600" b="1" dirty="0">
                <a:solidFill>
                  <a:srgbClr val="FF0000"/>
                </a:solidFill>
              </a:rPr>
              <a:t>Software</a:t>
            </a:r>
          </a:p>
        </p:txBody>
      </p:sp>
      <p:sp>
        <p:nvSpPr>
          <p:cNvPr id="719918" name="AutoShape 46"/>
          <p:cNvSpPr>
            <a:spLocks noChangeArrowheads="1"/>
          </p:cNvSpPr>
          <p:nvPr/>
        </p:nvSpPr>
        <p:spPr bwMode="auto">
          <a:xfrm>
            <a:off x="6867525" y="4567238"/>
            <a:ext cx="604838" cy="352425"/>
          </a:xfrm>
          <a:prstGeom prst="can">
            <a:avLst>
              <a:gd name="adj" fmla="val 25000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19919" name="AutoShape 47"/>
          <p:cNvSpPr>
            <a:spLocks noChangeArrowheads="1"/>
          </p:cNvSpPr>
          <p:nvPr/>
        </p:nvSpPr>
        <p:spPr bwMode="auto">
          <a:xfrm>
            <a:off x="5992813" y="4224338"/>
            <a:ext cx="604837" cy="706437"/>
          </a:xfrm>
          <a:prstGeom prst="can">
            <a:avLst>
              <a:gd name="adj" fmla="val 29199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19921" name="Line 49"/>
          <p:cNvSpPr>
            <a:spLocks noChangeShapeType="1"/>
          </p:cNvSpPr>
          <p:nvPr/>
        </p:nvSpPr>
        <p:spPr bwMode="auto">
          <a:xfrm flipH="1">
            <a:off x="8032750" y="3943350"/>
            <a:ext cx="6350" cy="1841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719923" name="Line 51"/>
          <p:cNvSpPr>
            <a:spLocks noChangeShapeType="1"/>
          </p:cNvSpPr>
          <p:nvPr/>
        </p:nvSpPr>
        <p:spPr bwMode="auto">
          <a:xfrm flipH="1">
            <a:off x="6621463" y="4006850"/>
            <a:ext cx="933450" cy="382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719924" name="Line 52"/>
          <p:cNvSpPr>
            <a:spLocks noChangeShapeType="1"/>
          </p:cNvSpPr>
          <p:nvPr/>
        </p:nvSpPr>
        <p:spPr bwMode="auto">
          <a:xfrm flipH="1">
            <a:off x="7189788" y="4016375"/>
            <a:ext cx="595312" cy="469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719925" name="Line 53"/>
          <p:cNvSpPr>
            <a:spLocks noChangeShapeType="1"/>
          </p:cNvSpPr>
          <p:nvPr/>
        </p:nvSpPr>
        <p:spPr bwMode="auto">
          <a:xfrm flipV="1">
            <a:off x="7127875" y="4759325"/>
            <a:ext cx="23813" cy="5302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719928" name="Text Box 56"/>
          <p:cNvSpPr txBox="1">
            <a:spLocks noChangeArrowheads="1"/>
          </p:cNvSpPr>
          <p:nvPr/>
        </p:nvSpPr>
        <p:spPr bwMode="gray">
          <a:xfrm>
            <a:off x="7288213" y="6038850"/>
            <a:ext cx="1630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600" b="1">
                <a:solidFill>
                  <a:srgbClr val="000000"/>
                </a:solidFill>
              </a:rPr>
              <a:t>Distribute Data</a:t>
            </a:r>
          </a:p>
        </p:txBody>
      </p:sp>
      <p:sp>
        <p:nvSpPr>
          <p:cNvPr id="719931" name="Text Box 59"/>
          <p:cNvSpPr txBox="1">
            <a:spLocks noChangeArrowheads="1"/>
          </p:cNvSpPr>
          <p:nvPr/>
        </p:nvSpPr>
        <p:spPr bwMode="gray">
          <a:xfrm>
            <a:off x="6061075" y="4357688"/>
            <a:ext cx="503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600" b="1">
                <a:solidFill>
                  <a:srgbClr val="FF0000"/>
                </a:solidFill>
              </a:rPr>
              <a:t>out</a:t>
            </a:r>
            <a:br>
              <a:rPr lang="en-US" sz="1600" b="1">
                <a:solidFill>
                  <a:srgbClr val="FF0000"/>
                </a:solidFill>
              </a:rPr>
            </a:br>
            <a:r>
              <a:rPr lang="en-US" sz="1600" b="1">
                <a:solidFill>
                  <a:srgbClr val="FF0000"/>
                </a:solidFill>
              </a:rPr>
              <a:t>file</a:t>
            </a:r>
          </a:p>
        </p:txBody>
      </p:sp>
      <p:sp>
        <p:nvSpPr>
          <p:cNvPr id="719932" name="AutoShape 60"/>
          <p:cNvSpPr>
            <a:spLocks noChangeArrowheads="1"/>
          </p:cNvSpPr>
          <p:nvPr/>
        </p:nvSpPr>
        <p:spPr bwMode="auto">
          <a:xfrm>
            <a:off x="7273925" y="5800725"/>
            <a:ext cx="1593850" cy="722313"/>
          </a:xfrm>
          <a:prstGeom prst="can">
            <a:avLst>
              <a:gd name="adj" fmla="val 25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19933" name="Rectangle 61"/>
          <p:cNvSpPr>
            <a:spLocks noChangeArrowheads="1"/>
          </p:cNvSpPr>
          <p:nvPr/>
        </p:nvSpPr>
        <p:spPr bwMode="auto">
          <a:xfrm>
            <a:off x="2008188" y="4995863"/>
            <a:ext cx="2860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800" b="1">
                <a:solidFill>
                  <a:srgbClr val="009900"/>
                </a:solidFill>
              </a:rPr>
              <a:t>W-ELP Print Processor</a:t>
            </a:r>
            <a:endParaRPr lang="de-DE" sz="1800" b="1">
              <a:solidFill>
                <a:srgbClr val="009900"/>
              </a:solidFill>
            </a:endParaRPr>
          </a:p>
        </p:txBody>
      </p:sp>
      <p:sp>
        <p:nvSpPr>
          <p:cNvPr id="20515" name="Rectangle 66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Arial Black" pitchFamily="34" charset="0"/>
              </a:rPr>
              <a:t>  Windows Installation</a:t>
            </a:r>
            <a:endParaRPr lang="de-DE" sz="140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719941" name="Text Box 69"/>
          <p:cNvSpPr txBox="1">
            <a:spLocks noChangeArrowheads="1"/>
          </p:cNvSpPr>
          <p:nvPr/>
        </p:nvSpPr>
        <p:spPr bwMode="gray">
          <a:xfrm>
            <a:off x="1855788" y="6170613"/>
            <a:ext cx="18970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600" b="1">
                <a:solidFill>
                  <a:srgbClr val="FF0000"/>
                </a:solidFill>
              </a:rPr>
              <a:t>User System with</a:t>
            </a:r>
          </a:p>
        </p:txBody>
      </p:sp>
      <p:sp>
        <p:nvSpPr>
          <p:cNvPr id="719942" name="Text Box 70"/>
          <p:cNvSpPr txBox="1">
            <a:spLocks noChangeArrowheads="1"/>
          </p:cNvSpPr>
          <p:nvPr/>
        </p:nvSpPr>
        <p:spPr bwMode="gray">
          <a:xfrm>
            <a:off x="3679825" y="6178550"/>
            <a:ext cx="1808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600" b="1">
                <a:solidFill>
                  <a:srgbClr val="009900"/>
                </a:solidFill>
              </a:rPr>
              <a:t>USER rights</a:t>
            </a:r>
          </a:p>
        </p:txBody>
      </p:sp>
      <p:sp>
        <p:nvSpPr>
          <p:cNvPr id="50" name="Line 38"/>
          <p:cNvSpPr>
            <a:spLocks noChangeShapeType="1"/>
          </p:cNvSpPr>
          <p:nvPr/>
        </p:nvSpPr>
        <p:spPr bwMode="auto">
          <a:xfrm flipV="1">
            <a:off x="4527550" y="3382963"/>
            <a:ext cx="1363663" cy="167005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1" name="Line 52"/>
          <p:cNvSpPr>
            <a:spLocks noChangeShapeType="1"/>
          </p:cNvSpPr>
          <p:nvPr/>
        </p:nvSpPr>
        <p:spPr bwMode="auto">
          <a:xfrm>
            <a:off x="4635500" y="5245100"/>
            <a:ext cx="2509838" cy="635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 flipV="1">
            <a:off x="4637088" y="4578350"/>
            <a:ext cx="1357312" cy="584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53" name="Text Box 59"/>
          <p:cNvSpPr txBox="1">
            <a:spLocks noChangeArrowheads="1"/>
          </p:cNvSpPr>
          <p:nvPr/>
        </p:nvSpPr>
        <p:spPr bwMode="gray">
          <a:xfrm rot="120000">
            <a:off x="5276850" y="5322888"/>
            <a:ext cx="18446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600" b="1" dirty="0">
                <a:solidFill>
                  <a:srgbClr val="008000"/>
                </a:solidFill>
              </a:rPr>
              <a:t>1. check </a:t>
            </a:r>
            <a:r>
              <a:rPr lang="en-US" sz="1600" b="1" dirty="0" err="1">
                <a:solidFill>
                  <a:srgbClr val="008000"/>
                </a:solidFill>
              </a:rPr>
              <a:t>trg</a:t>
            </a:r>
            <a:r>
              <a:rPr lang="en-US" sz="1600" b="1" dirty="0">
                <a:solidFill>
                  <a:srgbClr val="008000"/>
                </a:solidFill>
              </a:rPr>
              <a:t> file</a:t>
            </a:r>
          </a:p>
        </p:txBody>
      </p:sp>
      <p:sp>
        <p:nvSpPr>
          <p:cNvPr id="54" name="Text Box 59"/>
          <p:cNvSpPr txBox="1">
            <a:spLocks noChangeArrowheads="1"/>
          </p:cNvSpPr>
          <p:nvPr/>
        </p:nvSpPr>
        <p:spPr bwMode="gray">
          <a:xfrm rot="-1440000">
            <a:off x="4641850" y="4543425"/>
            <a:ext cx="1498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600" b="1">
                <a:solidFill>
                  <a:srgbClr val="008000"/>
                </a:solidFill>
              </a:rPr>
              <a:t>2. Read back</a:t>
            </a:r>
          </a:p>
        </p:txBody>
      </p:sp>
      <p:sp>
        <p:nvSpPr>
          <p:cNvPr id="55" name="Text Box 59"/>
          <p:cNvSpPr txBox="1">
            <a:spLocks noChangeArrowheads="1"/>
          </p:cNvSpPr>
          <p:nvPr/>
        </p:nvSpPr>
        <p:spPr bwMode="gray">
          <a:xfrm>
            <a:off x="5429250" y="3079750"/>
            <a:ext cx="1844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0"/>
              </a:spcBef>
              <a:buSzPct val="80000"/>
              <a:buFont typeface="Wingdings" pitchFamily="2" charset="2"/>
              <a:buNone/>
            </a:pPr>
            <a:r>
              <a:rPr lang="en-US" sz="1600" b="1" dirty="0">
                <a:solidFill>
                  <a:srgbClr val="009900"/>
                </a:solidFill>
              </a:rPr>
              <a:t>starts</a:t>
            </a:r>
          </a:p>
        </p:txBody>
      </p:sp>
      <p:sp>
        <p:nvSpPr>
          <p:cNvPr id="49" name="Titel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Implementation in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MS Windows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9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1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71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719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719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71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71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71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71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71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71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71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71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95" grpId="0" animBg="1"/>
      <p:bldP spid="719896" grpId="0" autoUpdateAnimBg="0"/>
      <p:bldP spid="719901" grpId="0" animBg="1"/>
      <p:bldP spid="719902" grpId="0" autoUpdateAnimBg="0"/>
      <p:bldP spid="719903" grpId="0" animBg="1"/>
      <p:bldP spid="719904" grpId="0" animBg="1"/>
      <p:bldP spid="719907" grpId="0" autoUpdateAnimBg="0"/>
      <p:bldP spid="719908" grpId="0" animBg="1"/>
      <p:bldP spid="719910" grpId="0" animBg="1"/>
      <p:bldP spid="719914" grpId="0" animBg="1"/>
      <p:bldP spid="719916" grpId="0" animBg="1"/>
      <p:bldP spid="719917" grpId="0" autoUpdateAnimBg="0"/>
      <p:bldP spid="719918" grpId="0" animBg="1"/>
      <p:bldP spid="719919" grpId="0" animBg="1"/>
      <p:bldP spid="719921" grpId="0" animBg="1"/>
      <p:bldP spid="719923" grpId="0" animBg="1"/>
      <p:bldP spid="719924" grpId="0" animBg="1"/>
      <p:bldP spid="719925" grpId="0" animBg="1"/>
      <p:bldP spid="719928" grpId="0" autoUpdateAnimBg="0"/>
      <p:bldP spid="719931" grpId="0" autoUpdateAnimBg="0"/>
      <p:bldP spid="719932" grpId="0" animBg="1"/>
      <p:bldP spid="719933" grpId="0" autoUpdateAnimBg="0"/>
      <p:bldP spid="719941" grpId="0" autoUpdateAnimBg="0"/>
      <p:bldP spid="719942" grpId="0" autoUpdateAnimBg="0"/>
      <p:bldP spid="50" grpId="0" animBg="1"/>
      <p:bldP spid="51" grpId="0" animBg="1"/>
      <p:bldP spid="52" grpId="0" animBg="1"/>
      <p:bldP spid="53" grpId="0" autoUpdateAnimBg="0"/>
      <p:bldP spid="54" grpId="0" autoUpdateAnimBg="0"/>
      <p:bldP spid="5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smtClean="0">
                <a:solidFill>
                  <a:srgbClr val="FFFF00"/>
                </a:solidFill>
              </a:rPr>
              <a:t>Basic Features: Bar </a:t>
            </a:r>
            <a:r>
              <a:rPr lang="de-DE" sz="3200" dirty="0" err="1" smtClean="0">
                <a:solidFill>
                  <a:srgbClr val="FFFF00"/>
                </a:solidFill>
              </a:rPr>
              <a:t>codes</a:t>
            </a:r>
            <a:endParaRPr lang="de-DE" sz="32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Bar codes</a:t>
            </a:r>
            <a:endParaRPr lang="de-DE" dirty="0"/>
          </a:p>
        </p:txBody>
      </p:sp>
      <p:sp>
        <p:nvSpPr>
          <p:cNvPr id="10247" name="Text Box 34"/>
          <p:cNvSpPr txBox="1">
            <a:spLocks noChangeArrowheads="1"/>
          </p:cNvSpPr>
          <p:nvPr/>
        </p:nvSpPr>
        <p:spPr bwMode="gray">
          <a:xfrm>
            <a:off x="729911" y="1788660"/>
            <a:ext cx="5235459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None/>
            </a:pPr>
            <a:r>
              <a:rPr lang="en-US" sz="2000" dirty="0"/>
              <a:t>Barcodes 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None/>
            </a:pPr>
            <a:r>
              <a:rPr lang="en-US" sz="2000" dirty="0"/>
              <a:t>According to the industry standard,</a:t>
            </a:r>
            <a:br>
              <a:rPr lang="en-US" sz="2000" dirty="0"/>
            </a:br>
            <a:r>
              <a:rPr lang="en-US" sz="2000" dirty="0"/>
              <a:t>SAP etc</a:t>
            </a:r>
            <a:r>
              <a:rPr lang="en-US" sz="2000" dirty="0" smtClean="0"/>
              <a:t>.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 smtClean="0"/>
              <a:t> Over 60 one dimensional codes</a:t>
            </a:r>
            <a:endParaRPr lang="en-US" sz="1800" dirty="0" smtClean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 smtClean="0"/>
              <a:t> </a:t>
            </a:r>
            <a:r>
              <a:rPr lang="en-US" sz="2000" dirty="0"/>
              <a:t>Automatic checksums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Automatic data checking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Free scaling in X and Y direction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</a:t>
            </a:r>
            <a:r>
              <a:rPr lang="en-US" sz="2000" dirty="0" smtClean="0"/>
              <a:t>Two </a:t>
            </a:r>
            <a:r>
              <a:rPr lang="en-US" sz="2000" dirty="0"/>
              <a:t>dimensional </a:t>
            </a:r>
            <a:r>
              <a:rPr lang="en-US" sz="2000" dirty="0" smtClean="0"/>
              <a:t>codes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      </a:t>
            </a:r>
            <a:r>
              <a:rPr lang="en-US" sz="1800" dirty="0"/>
              <a:t> </a:t>
            </a:r>
            <a:r>
              <a:rPr lang="en-US" sz="1800" dirty="0" smtClean="0"/>
              <a:t>PDF417</a:t>
            </a:r>
            <a:r>
              <a:rPr lang="en-US" sz="1800" dirty="0"/>
              <a:t>, Data Matrix, </a:t>
            </a:r>
            <a:r>
              <a:rPr lang="en-US" sz="1800" dirty="0" err="1" smtClean="0"/>
              <a:t>Maxicode</a:t>
            </a:r>
            <a:r>
              <a:rPr lang="en-US" sz="1800" dirty="0" smtClean="0"/>
              <a:t>, QR Code</a:t>
            </a:r>
            <a:endParaRPr lang="en-US" sz="18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</a:t>
            </a:r>
            <a:r>
              <a:rPr lang="en-US" sz="2000" dirty="0" err="1"/>
              <a:t>FreeEscape</a:t>
            </a:r>
            <a:r>
              <a:rPr lang="en-US" sz="2000" dirty="0"/>
              <a:t> or Search + Replace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</a:t>
            </a:r>
            <a:r>
              <a:rPr lang="en-US" sz="2000" dirty="0" err="1"/>
              <a:t>Barcoding</a:t>
            </a:r>
            <a:r>
              <a:rPr lang="en-US" sz="2000" dirty="0"/>
              <a:t> in emulations:</a:t>
            </a:r>
            <a:br>
              <a:rPr lang="en-US" sz="2000" dirty="0"/>
            </a:br>
            <a:r>
              <a:rPr lang="en-US" sz="2000" dirty="0"/>
              <a:t>   </a:t>
            </a:r>
            <a:r>
              <a:rPr lang="en-US" sz="1800" dirty="0"/>
              <a:t>Brother – OKI – Cobra Box – PSI</a:t>
            </a:r>
            <a:br>
              <a:rPr lang="en-US" sz="1800" dirty="0"/>
            </a:br>
            <a:r>
              <a:rPr lang="en-US" sz="1800" dirty="0"/>
              <a:t>   Postscript – Epson - Prescribe</a:t>
            </a:r>
            <a:endParaRPr lang="en-US" sz="2000" dirty="0"/>
          </a:p>
        </p:txBody>
      </p:sp>
      <p:sp>
        <p:nvSpPr>
          <p:cNvPr id="10248" name="Rectangle 39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30725" name="Picture 5" descr="File:Réflexion surface e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1460" y="1940151"/>
            <a:ext cx="3048000" cy="2286001"/>
          </a:xfrm>
          <a:prstGeom prst="rect">
            <a:avLst/>
          </a:prstGeom>
          <a:noFill/>
        </p:spPr>
      </p:pic>
      <p:pic>
        <p:nvPicPr>
          <p:cNvPr id="9" name="Grafik 8" descr="form-watermark-sm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2256" y="5157838"/>
            <a:ext cx="1142857" cy="8095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OCR A1 and B</a:t>
            </a:r>
            <a:endParaRPr lang="de-DE" dirty="0"/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gray">
          <a:xfrm>
            <a:off x="948759" y="2569718"/>
            <a:ext cx="7246483" cy="369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30188">
              <a:spcBef>
                <a:spcPct val="0"/>
              </a:spcBef>
              <a:spcAft>
                <a:spcPct val="75000"/>
              </a:spcAft>
              <a:buClr>
                <a:schemeClr val="tx1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OCR-B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: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European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banking and postal address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font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indent="230188">
              <a:spcBef>
                <a:spcPct val="0"/>
              </a:spcBef>
              <a:spcAft>
                <a:spcPct val="75000"/>
              </a:spcAft>
              <a:buClr>
                <a:srgbClr val="0000FF"/>
              </a:buClr>
            </a:pPr>
            <a:r>
              <a:rPr lang="en-US" sz="1800" dirty="0" smtClean="0"/>
              <a:t>		</a:t>
            </a:r>
            <a:r>
              <a:rPr lang="en-US" sz="2400" dirty="0" smtClean="0">
                <a:latin typeface="OCR-B" pitchFamily="49" charset="0"/>
              </a:rPr>
              <a:t>ABCDFE </a:t>
            </a:r>
            <a:r>
              <a:rPr lang="en-US" sz="2400" dirty="0">
                <a:latin typeface="OCR-B" pitchFamily="49" charset="0"/>
              </a:rPr>
              <a:t>12345</a:t>
            </a:r>
          </a:p>
          <a:p>
            <a:pPr indent="230188">
              <a:spcBef>
                <a:spcPct val="0"/>
              </a:spcBef>
              <a:spcAft>
                <a:spcPct val="75000"/>
              </a:spcAft>
              <a:buClr>
                <a:schemeClr val="tx1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OCR-A1: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German check printing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indent="230188">
              <a:spcBef>
                <a:spcPct val="0"/>
              </a:spcBef>
              <a:spcAft>
                <a:spcPct val="75000"/>
              </a:spcAft>
              <a:buClr>
                <a:srgbClr val="0000FF"/>
              </a:buClr>
            </a:pPr>
            <a:r>
              <a:rPr lang="en-US" sz="1800" dirty="0" smtClean="0"/>
              <a:t>		</a:t>
            </a:r>
            <a:r>
              <a:rPr lang="en-US" sz="2400" dirty="0" smtClean="0">
                <a:latin typeface="OCR A Extended" pitchFamily="50" charset="0"/>
              </a:rPr>
              <a:t>ABCDFE </a:t>
            </a:r>
            <a:r>
              <a:rPr lang="en-US" sz="2400" dirty="0">
                <a:latin typeface="OCR A Extended" pitchFamily="50" charset="0"/>
              </a:rPr>
              <a:t>12345 </a:t>
            </a:r>
            <a:r>
              <a:rPr lang="en-US" sz="2400" dirty="0" smtClean="0">
                <a:latin typeface="OCR_A" pitchFamily="2" charset="0"/>
              </a:rPr>
              <a:t>²µ³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indent="230188" algn="ctr">
              <a:spcBef>
                <a:spcPct val="0"/>
              </a:spcBef>
              <a:spcAft>
                <a:spcPct val="75000"/>
              </a:spcAft>
              <a:buClr>
                <a:srgbClr val="0000FF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Both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are automatically loaded into the printer when used in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data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stream.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MICR </a:t>
            </a:r>
            <a:r>
              <a:rPr lang="de-DE" dirty="0" err="1" smtClean="0"/>
              <a:t>Printing</a:t>
            </a:r>
            <a:endParaRPr lang="de-DE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gray">
          <a:xfrm>
            <a:off x="533401" y="2569718"/>
            <a:ext cx="8098970" cy="32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000" dirty="0" smtClean="0"/>
              <a:t>Magnetic Ink Character Recognition, or MICR, is a character recognition technology used primarily by the banking industry to facilitate the processing of </a:t>
            </a:r>
            <a:r>
              <a:rPr lang="en-US" sz="2000" dirty="0" err="1" smtClean="0"/>
              <a:t>cheques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MICR is standardized by ISO 1004:1995.</a:t>
            </a:r>
            <a:endParaRPr lang="en-US" sz="2000" baseline="30000" dirty="0" smtClean="0"/>
          </a:p>
          <a:p>
            <a:endParaRPr lang="en-US" sz="2000" baseline="30000" dirty="0" smtClean="0"/>
          </a:p>
          <a:p>
            <a:r>
              <a:rPr lang="en-US" sz="2000" dirty="0" smtClean="0"/>
              <a:t>The major MICR fonts used around the world are E-13B and CMC-7.</a:t>
            </a:r>
            <a:endParaRPr lang="en-US" sz="2000" dirty="0"/>
          </a:p>
        </p:txBody>
      </p:sp>
      <p:pic>
        <p:nvPicPr>
          <p:cNvPr id="5" name="Grafik 4" descr="e_features-micr-sm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6315" y="5484410"/>
            <a:ext cx="1142857" cy="809524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Bar codes in theory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85788" y="2233613"/>
            <a:ext cx="8558212" cy="584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230188">
              <a:buClr>
                <a:srgbClr val="00558E"/>
              </a:buClr>
              <a:buFont typeface="Stethos Color Logo 4" pitchFamily="2" charset="2"/>
              <a:buChar char="0"/>
            </a:pPr>
            <a:r>
              <a:rPr lang="en-US" sz="1800" dirty="0" smtClean="0">
                <a:latin typeface="Arial" charset="0"/>
              </a:rPr>
              <a:t> A bar code is like text, only YOU mostly can’t read it</a:t>
            </a:r>
          </a:p>
          <a:p>
            <a:pPr marL="0" indent="230188">
              <a:buClr>
                <a:srgbClr val="00558E"/>
              </a:buClr>
              <a:buFont typeface="Stethos Color Logo 4" pitchFamily="2" charset="2"/>
              <a:buNone/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629" name="Rectangle 5"/>
          <p:cNvSpPr>
            <a:spLocks noChangeArrowheads="1"/>
          </p:cNvSpPr>
          <p:nvPr/>
        </p:nvSpPr>
        <p:spPr bwMode="auto">
          <a:xfrm>
            <a:off x="585788" y="3021013"/>
            <a:ext cx="8558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230188">
              <a:spcBef>
                <a:spcPct val="0"/>
              </a:spcBef>
              <a:spcAft>
                <a:spcPct val="50000"/>
              </a:spcAft>
              <a:buClr>
                <a:srgbClr val="00558E"/>
              </a:buClr>
              <a:buFont typeface="Stethos Color Logo 4" pitchFamily="2" charset="2"/>
              <a:buChar char="0"/>
            </a:pPr>
            <a:r>
              <a:rPr lang="en-US" sz="1800" dirty="0"/>
              <a:t> There are about 20 important types of </a:t>
            </a:r>
            <a:r>
              <a:rPr lang="en-US" sz="1800" dirty="0" smtClean="0"/>
              <a:t>bar codes.</a:t>
            </a:r>
            <a:endParaRPr lang="en-US" sz="1800" dirty="0"/>
          </a:p>
        </p:txBody>
      </p:sp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585788" y="5619750"/>
            <a:ext cx="8558212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230188">
              <a:spcBef>
                <a:spcPct val="0"/>
              </a:spcBef>
              <a:spcAft>
                <a:spcPct val="50000"/>
              </a:spcAft>
              <a:buClr>
                <a:srgbClr val="00558E"/>
              </a:buClr>
              <a:buFont typeface="Stethos Color Logo 4" pitchFamily="2" charset="2"/>
              <a:buChar char="0"/>
            </a:pPr>
            <a:r>
              <a:rPr lang="en-US" sz="1800" dirty="0"/>
              <a:t> They are often industry specific (Car Industry Code 39)</a:t>
            </a:r>
          </a:p>
        </p:txBody>
      </p:sp>
      <p:sp>
        <p:nvSpPr>
          <p:cNvPr id="922631" name="Rectangle 7"/>
          <p:cNvSpPr>
            <a:spLocks noChangeArrowheads="1"/>
          </p:cNvSpPr>
          <p:nvPr/>
        </p:nvSpPr>
        <p:spPr bwMode="auto">
          <a:xfrm>
            <a:off x="585788" y="3778250"/>
            <a:ext cx="85582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230188">
              <a:spcBef>
                <a:spcPct val="0"/>
              </a:spcBef>
              <a:spcAft>
                <a:spcPct val="50000"/>
              </a:spcAft>
              <a:buClr>
                <a:srgbClr val="00558E"/>
              </a:buClr>
              <a:buFont typeface="Stethos Color Logo 4" pitchFamily="2" charset="2"/>
              <a:buChar char="0"/>
            </a:pPr>
            <a:r>
              <a:rPr lang="en-US" sz="1800" dirty="0"/>
              <a:t> The good thing is: The client tells you which one he needs</a:t>
            </a:r>
          </a:p>
        </p:txBody>
      </p:sp>
      <p:sp>
        <p:nvSpPr>
          <p:cNvPr id="922632" name="Rectangle 8"/>
          <p:cNvSpPr>
            <a:spLocks noChangeArrowheads="1"/>
          </p:cNvSpPr>
          <p:nvPr/>
        </p:nvSpPr>
        <p:spPr bwMode="auto">
          <a:xfrm>
            <a:off x="585788" y="4667250"/>
            <a:ext cx="85582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230188">
              <a:spcBef>
                <a:spcPct val="0"/>
              </a:spcBef>
              <a:spcAft>
                <a:spcPct val="50000"/>
              </a:spcAft>
              <a:buClr>
                <a:srgbClr val="00558E"/>
              </a:buClr>
              <a:buFont typeface="Stethos Color Logo 4" pitchFamily="2" charset="2"/>
              <a:buChar char="0"/>
            </a:pPr>
            <a:r>
              <a:rPr lang="en-US" sz="1800" dirty="0"/>
              <a:t> </a:t>
            </a:r>
            <a:r>
              <a:rPr lang="en-US" sz="1800" dirty="0" smtClean="0"/>
              <a:t>Bar codes </a:t>
            </a:r>
            <a:r>
              <a:rPr lang="en-US" sz="1800" dirty="0"/>
              <a:t>are standardized ISO / DIN etc.</a:t>
            </a: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gray">
          <a:xfrm>
            <a:off x="5029200" y="6629400"/>
            <a:ext cx="3492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</a:pPr>
            <a:r>
              <a:rPr lang="de-DE">
                <a:solidFill>
                  <a:srgbClr val="000000"/>
                </a:solidFill>
              </a:rPr>
              <a:t>Barcodes in theory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67595" name="Picture 11" descr="mr2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7439" y="2685135"/>
            <a:ext cx="1740000" cy="204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29" grpId="0"/>
      <p:bldP spid="922630" grpId="0"/>
      <p:bldP spid="922631" grpId="0"/>
      <p:bldP spid="92263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Bar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codes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de-DE" dirty="0" err="1" smtClean="0">
                <a:latin typeface="Arial" charset="0"/>
              </a:rPr>
              <a:t>t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heory</a:t>
            </a:r>
            <a:endParaRPr lang="de-DE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831771" y="1734693"/>
            <a:ext cx="5312229" cy="46593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230188">
              <a:buNone/>
            </a:pPr>
            <a:r>
              <a:rPr lang="en-US" sz="2200" b="1" dirty="0" smtClean="0">
                <a:latin typeface="Arial" charset="0"/>
              </a:rPr>
              <a:t>2-D Bar codes </a:t>
            </a:r>
          </a:p>
          <a:p>
            <a:pPr marL="0" indent="230188">
              <a:buFontTx/>
              <a:buNone/>
            </a:pPr>
            <a:r>
              <a:rPr lang="en-US" sz="1800" dirty="0" smtClean="0">
                <a:latin typeface="Arial" charset="0"/>
              </a:rPr>
              <a:t>All characters from 0 to 255</a:t>
            </a:r>
          </a:p>
          <a:p>
            <a:pPr marL="0" indent="230188">
              <a:buFontTx/>
              <a:buNone/>
            </a:pPr>
            <a:endParaRPr lang="en-US" sz="1800" dirty="0" smtClean="0">
              <a:latin typeface="Arial" charset="0"/>
            </a:endParaRPr>
          </a:p>
          <a:p>
            <a:pPr marL="0" indent="230188">
              <a:buFontTx/>
              <a:buNone/>
            </a:pPr>
            <a:r>
              <a:rPr lang="en-US" sz="1800" dirty="0" smtClean="0">
                <a:latin typeface="Arial" charset="0"/>
              </a:rPr>
              <a:t>Up to 4 times 1.5K of Data</a:t>
            </a:r>
          </a:p>
          <a:p>
            <a:pPr marL="0" indent="230188">
              <a:buFontTx/>
              <a:buNone/>
            </a:pPr>
            <a:endParaRPr lang="en-US" sz="1800" dirty="0" smtClean="0">
              <a:latin typeface="Arial" charset="0"/>
            </a:endParaRPr>
          </a:p>
          <a:p>
            <a:pPr marL="0" indent="230188">
              <a:buFontTx/>
              <a:buNone/>
            </a:pPr>
            <a:endParaRPr lang="en-US" sz="1800" dirty="0" smtClean="0">
              <a:latin typeface="Arial" charset="0"/>
            </a:endParaRPr>
          </a:p>
          <a:p>
            <a:pPr marL="0" indent="230188">
              <a:buFontTx/>
              <a:buNone/>
            </a:pPr>
            <a:r>
              <a:rPr lang="en-US" sz="1800" dirty="0" smtClean="0">
                <a:latin typeface="Arial" charset="0"/>
              </a:rPr>
              <a:t>High redundancy (check sum)</a:t>
            </a:r>
          </a:p>
          <a:p>
            <a:pPr marL="0" indent="230188">
              <a:buFontTx/>
              <a:buNone/>
            </a:pPr>
            <a:endParaRPr lang="en-US" sz="1800" dirty="0" smtClean="0">
              <a:latin typeface="Arial" charset="0"/>
            </a:endParaRPr>
          </a:p>
          <a:p>
            <a:pPr marL="0" indent="230188">
              <a:buFontTx/>
              <a:buNone/>
            </a:pPr>
            <a:endParaRPr lang="en-US" sz="1800" dirty="0" smtClean="0">
              <a:latin typeface="Arial" charset="0"/>
            </a:endParaRPr>
          </a:p>
          <a:p>
            <a:pPr marL="0" indent="230188">
              <a:buFontTx/>
              <a:buNone/>
            </a:pPr>
            <a:r>
              <a:rPr lang="en-US" sz="1800" dirty="0" smtClean="0">
                <a:latin typeface="Arial" charset="0"/>
              </a:rPr>
              <a:t>Most  common 2D bar code nowadays</a:t>
            </a:r>
          </a:p>
        </p:txBody>
      </p:sp>
      <p:pic>
        <p:nvPicPr>
          <p:cNvPr id="68613" name="Picture 4" descr="image0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636363"/>
              </a:clrFrom>
              <a:clrTo>
                <a:srgbClr val="636363">
                  <a:alpha val="0"/>
                </a:srgbClr>
              </a:clrTo>
            </a:clrChange>
            <a:lum bright="-36000" contrast="72000"/>
          </a:blip>
          <a:srcRect/>
          <a:stretch>
            <a:fillRect/>
          </a:stretch>
        </p:blipFill>
        <p:spPr bwMode="auto">
          <a:xfrm>
            <a:off x="555625" y="1864863"/>
            <a:ext cx="958712" cy="91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5" descr="pd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999" y="4256770"/>
            <a:ext cx="1491345" cy="72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6" descr="da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767" y="3033933"/>
            <a:ext cx="9493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Rectangle 7"/>
          <p:cNvSpPr>
            <a:spLocks noChangeArrowheads="1"/>
          </p:cNvSpPr>
          <p:nvPr/>
        </p:nvSpPr>
        <p:spPr bwMode="auto">
          <a:xfrm>
            <a:off x="2011591" y="2268538"/>
            <a:ext cx="1909763" cy="39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230188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</a:pPr>
            <a:r>
              <a:rPr lang="de-DE" sz="1600" dirty="0"/>
              <a:t>UPS </a:t>
            </a:r>
            <a:r>
              <a:rPr lang="de-DE" sz="1600" dirty="0" err="1"/>
              <a:t>Maxicode</a:t>
            </a:r>
            <a:endParaRPr lang="de-DE" sz="1600" dirty="0"/>
          </a:p>
          <a:p>
            <a:pPr indent="230188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</a:pPr>
            <a:endParaRPr lang="de-DE" sz="1600" dirty="0"/>
          </a:p>
          <a:p>
            <a:pPr indent="230188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</a:pPr>
            <a:endParaRPr lang="de-DE" sz="1600" dirty="0"/>
          </a:p>
          <a:p>
            <a:pPr indent="230188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</a:pPr>
            <a:r>
              <a:rPr lang="de-DE" sz="1600" dirty="0" smtClean="0"/>
              <a:t>Data </a:t>
            </a:r>
            <a:r>
              <a:rPr lang="de-DE" sz="1600" dirty="0"/>
              <a:t>Matrix</a:t>
            </a:r>
          </a:p>
          <a:p>
            <a:pPr indent="230188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</a:pPr>
            <a:endParaRPr lang="de-DE" sz="1600" dirty="0"/>
          </a:p>
          <a:p>
            <a:pPr indent="230188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</a:pPr>
            <a:endParaRPr lang="de-DE" sz="1600" dirty="0" smtClean="0"/>
          </a:p>
          <a:p>
            <a:pPr indent="230188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</a:pPr>
            <a:endParaRPr lang="de-DE" sz="1600" dirty="0"/>
          </a:p>
          <a:p>
            <a:pPr indent="230188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</a:pPr>
            <a:r>
              <a:rPr lang="de-DE" sz="1600" dirty="0"/>
              <a:t>PDF </a:t>
            </a:r>
            <a:r>
              <a:rPr lang="de-DE" sz="1600" dirty="0" smtClean="0"/>
              <a:t>417</a:t>
            </a:r>
          </a:p>
          <a:p>
            <a:pPr indent="230188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</a:pPr>
            <a:endParaRPr lang="de-DE" sz="1600" dirty="0" smtClean="0"/>
          </a:p>
          <a:p>
            <a:pPr indent="230188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</a:pPr>
            <a:endParaRPr lang="de-DE" sz="1600" dirty="0" smtClean="0"/>
          </a:p>
          <a:p>
            <a:pPr indent="230188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</a:pPr>
            <a:r>
              <a:rPr lang="de-DE" sz="1600" dirty="0" smtClean="0"/>
              <a:t>QR Code</a:t>
            </a:r>
            <a:endParaRPr lang="de-DE" sz="1600" dirty="0"/>
          </a:p>
        </p:txBody>
      </p:sp>
      <p:sp>
        <p:nvSpPr>
          <p:cNvPr id="68617" name="Rectangle 8"/>
          <p:cNvSpPr>
            <a:spLocks noChangeArrowheads="1"/>
          </p:cNvSpPr>
          <p:nvPr/>
        </p:nvSpPr>
        <p:spPr bwMode="gray">
          <a:xfrm>
            <a:off x="5029200" y="6629400"/>
            <a:ext cx="3492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</a:pPr>
            <a:r>
              <a:rPr lang="de-DE">
                <a:solidFill>
                  <a:schemeClr val="tx2"/>
                </a:solidFill>
              </a:rPr>
              <a:t>Barcodes in theory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68618" name="Rectangle 9"/>
          <p:cNvSpPr>
            <a:spLocks noChangeArrowheads="1"/>
          </p:cNvSpPr>
          <p:nvPr/>
        </p:nvSpPr>
        <p:spPr bwMode="auto">
          <a:xfrm>
            <a:off x="2034721" y="5118100"/>
            <a:ext cx="14065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de-DE" sz="1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New!</a:t>
            </a:r>
            <a:endParaRPr lang="de-DE" sz="1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20" name="Rectangle 11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12" name="Grafik 11" descr="QRCod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826" y="5312231"/>
            <a:ext cx="838317" cy="8430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Bar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codes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theory</a:t>
            </a:r>
            <a:endParaRPr lang="de-DE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0" y="2035175"/>
            <a:ext cx="6615113" cy="4403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230188">
              <a:lnSpc>
                <a:spcPct val="80000"/>
              </a:lnSpc>
              <a:buFontTx/>
              <a:buNone/>
            </a:pPr>
            <a:r>
              <a:rPr lang="de-DE" sz="1600" b="1" dirty="0" smtClean="0">
                <a:latin typeface="Arial" charset="0"/>
              </a:rPr>
              <a:t>1-D Bar </a:t>
            </a:r>
            <a:r>
              <a:rPr lang="de-DE" sz="1600" b="1" dirty="0" err="1" smtClean="0">
                <a:latin typeface="Arial" charset="0"/>
              </a:rPr>
              <a:t>codes</a:t>
            </a:r>
            <a:endParaRPr lang="de-DE" sz="1600" b="1" dirty="0" smtClean="0">
              <a:latin typeface="Arial" charset="0"/>
            </a:endParaRPr>
          </a:p>
          <a:p>
            <a:pPr marL="0" indent="230188">
              <a:lnSpc>
                <a:spcPct val="80000"/>
              </a:lnSpc>
            </a:pPr>
            <a:endParaRPr lang="de-DE" sz="1600" b="1" dirty="0" smtClean="0">
              <a:latin typeface="Arial" charset="0"/>
            </a:endParaRPr>
          </a:p>
          <a:p>
            <a:pPr marL="0" indent="230188">
              <a:lnSpc>
                <a:spcPct val="80000"/>
              </a:lnSpc>
              <a:buFontTx/>
              <a:buNone/>
            </a:pPr>
            <a:r>
              <a:rPr lang="de-DE" sz="1600" dirty="0" smtClean="0">
                <a:latin typeface="Arial" charset="0"/>
              </a:rPr>
              <a:t>Alpha-</a:t>
            </a:r>
            <a:r>
              <a:rPr lang="de-DE" sz="1600" dirty="0" err="1" smtClean="0">
                <a:latin typeface="Arial" charset="0"/>
              </a:rPr>
              <a:t>numeric</a:t>
            </a:r>
            <a:r>
              <a:rPr lang="de-DE" sz="1600" dirty="0" smtClean="0">
                <a:latin typeface="Arial" charset="0"/>
              </a:rPr>
              <a:t>	Code 39 (3of9) 0-9 A-Z ./, </a:t>
            </a:r>
            <a:r>
              <a:rPr lang="de-DE" sz="1600" dirty="0" err="1" smtClean="0">
                <a:latin typeface="Arial" charset="0"/>
              </a:rPr>
              <a:t>space</a:t>
            </a:r>
            <a:r>
              <a:rPr lang="de-DE" sz="1600" dirty="0" smtClean="0">
                <a:latin typeface="Arial" charset="0"/>
              </a:rPr>
              <a:t/>
            </a:r>
            <a:br>
              <a:rPr lang="de-DE" sz="1600" dirty="0" smtClean="0">
                <a:latin typeface="Arial" charset="0"/>
              </a:rPr>
            </a:br>
            <a:r>
              <a:rPr lang="de-DE" sz="1600" dirty="0" smtClean="0">
                <a:latin typeface="Arial" charset="0"/>
              </a:rPr>
              <a:t>		Code 93; </a:t>
            </a:r>
            <a:br>
              <a:rPr lang="de-DE" sz="1600" dirty="0" smtClean="0">
                <a:latin typeface="Arial" charset="0"/>
              </a:rPr>
            </a:br>
            <a:r>
              <a:rPr lang="de-DE" sz="1600" dirty="0" smtClean="0">
                <a:latin typeface="Arial" charset="0"/>
              </a:rPr>
              <a:t>		Code 128; EAN 128 (</a:t>
            </a:r>
            <a:r>
              <a:rPr lang="de-DE" sz="1600" dirty="0" err="1" smtClean="0">
                <a:latin typeface="Arial" charset="0"/>
              </a:rPr>
              <a:t>Full</a:t>
            </a:r>
            <a:r>
              <a:rPr lang="de-DE" sz="1600" dirty="0" smtClean="0">
                <a:latin typeface="Arial" charset="0"/>
              </a:rPr>
              <a:t> ASCII)</a:t>
            </a:r>
            <a:br>
              <a:rPr lang="de-DE" sz="1600" dirty="0" smtClean="0">
                <a:latin typeface="Arial" charset="0"/>
              </a:rPr>
            </a:br>
            <a:r>
              <a:rPr lang="de-DE" sz="1600" dirty="0" smtClean="0">
                <a:latin typeface="Arial" charset="0"/>
              </a:rPr>
              <a:t>			</a:t>
            </a:r>
          </a:p>
          <a:p>
            <a:pPr marL="0" indent="230188">
              <a:lnSpc>
                <a:spcPct val="80000"/>
              </a:lnSpc>
              <a:buFontTx/>
              <a:buNone/>
            </a:pPr>
            <a:r>
              <a:rPr lang="de-DE" sz="1600" dirty="0" err="1" smtClean="0">
                <a:latin typeface="Arial" charset="0"/>
              </a:rPr>
              <a:t>Numeric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only</a:t>
            </a:r>
            <a:r>
              <a:rPr lang="de-DE" sz="1600" dirty="0" smtClean="0">
                <a:latin typeface="Arial" charset="0"/>
              </a:rPr>
              <a:t>	2of5 </a:t>
            </a:r>
            <a:r>
              <a:rPr lang="de-DE" sz="1600" dirty="0" err="1" smtClean="0">
                <a:latin typeface="Arial" charset="0"/>
              </a:rPr>
              <a:t>matrix</a:t>
            </a:r>
            <a:r>
              <a:rPr lang="de-DE" sz="1600" dirty="0" smtClean="0">
                <a:latin typeface="Arial" charset="0"/>
              </a:rPr>
              <a:t> / </a:t>
            </a:r>
            <a:r>
              <a:rPr lang="de-DE" sz="1600" dirty="0" err="1" smtClean="0">
                <a:latin typeface="Arial" charset="0"/>
              </a:rPr>
              <a:t>industry</a:t>
            </a:r>
            <a:r>
              <a:rPr lang="de-DE" sz="1600" dirty="0" smtClean="0">
                <a:latin typeface="Arial" charset="0"/>
              </a:rPr>
              <a:t> / </a:t>
            </a:r>
            <a:r>
              <a:rPr lang="de-DE" sz="1600" dirty="0" err="1" smtClean="0">
                <a:latin typeface="Arial" charset="0"/>
              </a:rPr>
              <a:t>interleaved</a:t>
            </a:r>
            <a:r>
              <a:rPr lang="de-DE" sz="1600" dirty="0" smtClean="0">
                <a:latin typeface="Arial" charset="0"/>
              </a:rPr>
              <a:t/>
            </a:r>
            <a:br>
              <a:rPr lang="de-DE" sz="1600" dirty="0" smtClean="0">
                <a:latin typeface="Arial" charset="0"/>
              </a:rPr>
            </a:br>
            <a:r>
              <a:rPr lang="de-DE" sz="1600" dirty="0" smtClean="0">
                <a:latin typeface="Arial" charset="0"/>
              </a:rPr>
              <a:t>		</a:t>
            </a:r>
            <a:r>
              <a:rPr lang="de-DE" sz="1600" dirty="0" err="1" smtClean="0">
                <a:latin typeface="Arial" charset="0"/>
              </a:rPr>
              <a:t>Codabar</a:t>
            </a:r>
            <a:r>
              <a:rPr lang="de-DE" sz="1600" dirty="0" smtClean="0">
                <a:latin typeface="Arial" charset="0"/>
              </a:rPr>
              <a:t/>
            </a:r>
            <a:br>
              <a:rPr lang="de-DE" sz="1600" dirty="0" smtClean="0">
                <a:latin typeface="Arial" charset="0"/>
              </a:rPr>
            </a:br>
            <a:r>
              <a:rPr lang="de-DE" sz="1600" dirty="0" smtClean="0">
                <a:latin typeface="Arial" charset="0"/>
              </a:rPr>
              <a:t>		EAN 8 / 13, UPC A / E, MSI </a:t>
            </a:r>
          </a:p>
          <a:p>
            <a:pPr marL="0" indent="230188">
              <a:lnSpc>
                <a:spcPct val="80000"/>
              </a:lnSpc>
              <a:buFontTx/>
              <a:buNone/>
            </a:pPr>
            <a:endParaRPr lang="de-DE" sz="1600" dirty="0" smtClean="0">
              <a:latin typeface="Arial" charset="0"/>
            </a:endParaRPr>
          </a:p>
          <a:p>
            <a:pPr marL="0" indent="230188">
              <a:lnSpc>
                <a:spcPct val="80000"/>
              </a:lnSpc>
              <a:buFontTx/>
              <a:buNone/>
            </a:pPr>
            <a:r>
              <a:rPr lang="de-DE" sz="1600" dirty="0" smtClean="0">
                <a:latin typeface="Arial" charset="0"/>
              </a:rPr>
              <a:t>Spezial		KIX, FIM, </a:t>
            </a:r>
            <a:r>
              <a:rPr lang="de-DE" sz="1600" dirty="0" err="1" smtClean="0">
                <a:latin typeface="Arial" charset="0"/>
              </a:rPr>
              <a:t>Postnet</a:t>
            </a:r>
            <a:endParaRPr lang="de-DE" sz="1600" dirty="0" smtClean="0">
              <a:latin typeface="Arial" charset="0"/>
            </a:endParaRPr>
          </a:p>
          <a:p>
            <a:pPr marL="0" indent="230188">
              <a:lnSpc>
                <a:spcPct val="80000"/>
              </a:lnSpc>
              <a:buFontTx/>
              <a:buNone/>
            </a:pPr>
            <a:endParaRPr lang="de-DE" sz="1000" b="1" dirty="0" smtClean="0">
              <a:latin typeface="Arial" charset="0"/>
            </a:endParaRPr>
          </a:p>
          <a:p>
            <a:pPr marL="0" indent="230188">
              <a:lnSpc>
                <a:spcPct val="80000"/>
              </a:lnSpc>
              <a:buFontTx/>
              <a:buNone/>
            </a:pPr>
            <a:r>
              <a:rPr lang="de-DE" sz="1000" b="1" dirty="0" err="1" smtClean="0">
                <a:latin typeface="Arial" charset="0"/>
              </a:rPr>
              <a:t>Full</a:t>
            </a:r>
            <a:r>
              <a:rPr lang="de-DE" sz="1000" b="1" dirty="0" smtClean="0">
                <a:latin typeface="Arial" charset="0"/>
              </a:rPr>
              <a:t> </a:t>
            </a:r>
            <a:r>
              <a:rPr lang="de-DE" sz="1000" b="1" dirty="0" err="1" smtClean="0">
                <a:latin typeface="Arial" charset="0"/>
              </a:rPr>
              <a:t>specification</a:t>
            </a:r>
            <a:r>
              <a:rPr lang="de-DE" sz="1000" b="1" dirty="0" smtClean="0">
                <a:latin typeface="Arial" charset="0"/>
              </a:rPr>
              <a:t> in </a:t>
            </a:r>
            <a:r>
              <a:rPr lang="de-DE" sz="1000" b="1" dirty="0" err="1" smtClean="0">
                <a:latin typeface="Arial" charset="0"/>
              </a:rPr>
              <a:t>the</a:t>
            </a:r>
            <a:r>
              <a:rPr lang="de-DE" sz="1000" b="1" dirty="0" smtClean="0">
                <a:latin typeface="Arial" charset="0"/>
              </a:rPr>
              <a:t> User-Manual </a:t>
            </a:r>
            <a:r>
              <a:rPr lang="de-DE" sz="1000" b="1" dirty="0" err="1" smtClean="0">
                <a:latin typeface="Arial" charset="0"/>
              </a:rPr>
              <a:t>and</a:t>
            </a:r>
            <a:r>
              <a:rPr lang="de-DE" sz="1000" b="1" dirty="0" smtClean="0">
                <a:latin typeface="Arial" charset="0"/>
              </a:rPr>
              <a:t> Technical Reference Manual</a:t>
            </a:r>
          </a:p>
        </p:txBody>
      </p:sp>
      <p:pic>
        <p:nvPicPr>
          <p:cNvPr id="69637" name="Picture 4" descr="e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0638" y="2654266"/>
            <a:ext cx="25400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Rectangle 5"/>
          <p:cNvSpPr>
            <a:spLocks noChangeArrowheads="1"/>
          </p:cNvSpPr>
          <p:nvPr/>
        </p:nvSpPr>
        <p:spPr bwMode="gray">
          <a:xfrm>
            <a:off x="5029200" y="6629400"/>
            <a:ext cx="3492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</a:pPr>
            <a:r>
              <a:rPr lang="de-DE">
                <a:solidFill>
                  <a:srgbClr val="000000"/>
                </a:solidFill>
              </a:rPr>
              <a:t>Barcodes in theory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Bar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codes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theory</a:t>
            </a:r>
            <a:endParaRPr lang="de-DE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28650" y="1825174"/>
            <a:ext cx="8515350" cy="47482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230188">
              <a:buFontTx/>
              <a:buNone/>
            </a:pPr>
            <a:r>
              <a:rPr lang="de-DE" sz="1800" b="1" dirty="0" smtClean="0">
                <a:solidFill>
                  <a:srgbClr val="FFFFFF"/>
                </a:solidFill>
                <a:latin typeface="Arial" charset="0"/>
              </a:rPr>
              <a:t>1-D Bar </a:t>
            </a:r>
            <a:r>
              <a:rPr lang="de-DE" sz="1800" b="1" dirty="0" err="1" smtClean="0">
                <a:solidFill>
                  <a:srgbClr val="FFFFFF"/>
                </a:solidFill>
                <a:latin typeface="Arial" charset="0"/>
              </a:rPr>
              <a:t>codes</a:t>
            </a:r>
            <a:r>
              <a:rPr lang="de-DE" sz="1800" b="1" dirty="0" smtClean="0">
                <a:solidFill>
                  <a:srgbClr val="FFFFFF"/>
                </a:solidFill>
                <a:latin typeface="Arial" charset="0"/>
              </a:rPr>
              <a:t>      </a:t>
            </a:r>
            <a:r>
              <a:rPr lang="de-DE" sz="1800" b="1" dirty="0" smtClean="0">
                <a:solidFill>
                  <a:srgbClr val="FFC000"/>
                </a:solidFill>
                <a:latin typeface="Arial" charset="0"/>
              </a:rPr>
              <a:t>Most </a:t>
            </a:r>
            <a:r>
              <a:rPr lang="de-DE" sz="1800" b="1" dirty="0" err="1" smtClean="0">
                <a:solidFill>
                  <a:srgbClr val="FFC000"/>
                </a:solidFill>
                <a:latin typeface="Arial" charset="0"/>
              </a:rPr>
              <a:t>important</a:t>
            </a:r>
            <a:r>
              <a:rPr lang="de-DE" sz="1800" b="1" dirty="0" smtClean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de-DE" sz="1800" b="1" dirty="0" err="1" smtClean="0">
                <a:solidFill>
                  <a:srgbClr val="FFC000"/>
                </a:solidFill>
                <a:latin typeface="Arial" charset="0"/>
              </a:rPr>
              <a:t>codes</a:t>
            </a:r>
            <a:r>
              <a:rPr lang="de-DE" sz="1800" b="1" dirty="0" smtClean="0">
                <a:latin typeface="Arial" charset="0"/>
              </a:rPr>
              <a:t>    </a:t>
            </a:r>
            <a:r>
              <a:rPr lang="de-DE" sz="1800" b="1" dirty="0" smtClean="0">
                <a:solidFill>
                  <a:srgbClr val="FFFFFF"/>
                </a:solidFill>
                <a:latin typeface="Arial" charset="0"/>
              </a:rPr>
              <a:t>123456</a:t>
            </a:r>
          </a:p>
          <a:p>
            <a:pPr marL="0" indent="230188">
              <a:buFontTx/>
              <a:buNone/>
            </a:pPr>
            <a:endParaRPr lang="de-DE" sz="1800" b="1" dirty="0" smtClean="0">
              <a:solidFill>
                <a:srgbClr val="000000"/>
              </a:solidFill>
              <a:latin typeface="Arial" charset="0"/>
            </a:endParaRPr>
          </a:p>
          <a:p>
            <a:pPr marL="0" indent="230188">
              <a:buFontTx/>
              <a:buNone/>
            </a:pP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Code 39:</a:t>
            </a: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	 	</a:t>
            </a:r>
            <a:r>
              <a:rPr lang="de-DE" sz="1800" b="1" dirty="0" smtClean="0">
                <a:solidFill>
                  <a:srgbClr val="FFC000"/>
                </a:solidFill>
                <a:latin typeface="Arial" charset="0"/>
              </a:rPr>
              <a:t>*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123456</a:t>
            </a:r>
            <a:r>
              <a:rPr lang="de-DE" sz="1800" b="1" dirty="0" smtClean="0">
                <a:solidFill>
                  <a:srgbClr val="FFC000"/>
                </a:solidFill>
                <a:latin typeface="Arial" charset="0"/>
              </a:rPr>
              <a:t>*</a:t>
            </a:r>
            <a:r>
              <a:rPr lang="de-DE" sz="1800" dirty="0" smtClean="0">
                <a:latin typeface="Arial" charset="0"/>
              </a:rPr>
              <a:t>   </a:t>
            </a: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de-DE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 check </a:t>
            </a:r>
            <a:r>
              <a:rPr lang="de-DE" sz="1800" dirty="0" err="1" smtClean="0">
                <a:solidFill>
                  <a:srgbClr val="FFFFFF"/>
                </a:solidFill>
                <a:latin typeface="Arial" charset="0"/>
              </a:rPr>
              <a:t>sum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 optional 			</a:t>
            </a:r>
          </a:p>
          <a:p>
            <a:pPr marL="0" indent="230188"/>
            <a:endParaRPr lang="de-DE" sz="1800" dirty="0" smtClean="0">
              <a:solidFill>
                <a:srgbClr val="000000"/>
              </a:solidFill>
              <a:latin typeface="Arial" charset="0"/>
            </a:endParaRPr>
          </a:p>
          <a:p>
            <a:pPr marL="0" indent="230188">
              <a:buFontTx/>
              <a:buNone/>
            </a:pP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2of5 </a:t>
            </a:r>
            <a:r>
              <a:rPr lang="de-DE" sz="1800" dirty="0" err="1" smtClean="0">
                <a:solidFill>
                  <a:srgbClr val="FFFFFF"/>
                </a:solidFill>
                <a:latin typeface="Arial" charset="0"/>
              </a:rPr>
              <a:t>interleaved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  </a:t>
            </a: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de-DE" sz="1800" b="1" dirty="0" smtClean="0">
                <a:solidFill>
                  <a:srgbClr val="FFC000"/>
                </a:solidFill>
                <a:latin typeface="Arial" charset="0"/>
              </a:rPr>
              <a:t>‹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p"8</a:t>
            </a:r>
            <a:r>
              <a:rPr lang="de-DE" sz="1800" b="1" dirty="0" smtClean="0">
                <a:solidFill>
                  <a:srgbClr val="FFC000"/>
                </a:solidFill>
                <a:latin typeface="Arial" charset="0"/>
              </a:rPr>
              <a:t>›</a:t>
            </a:r>
            <a:r>
              <a:rPr lang="de-DE" sz="1800" b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de-DE" sz="18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de-DE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check </a:t>
            </a:r>
            <a:r>
              <a:rPr lang="de-DE" sz="1800" dirty="0" err="1" smtClean="0">
                <a:solidFill>
                  <a:srgbClr val="FFFFFF"/>
                </a:solidFill>
                <a:latin typeface="Arial" charset="0"/>
              </a:rPr>
              <a:t>sum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 optional</a:t>
            </a:r>
            <a:endParaRPr lang="de-DE" sz="1800" b="1" dirty="0" smtClean="0">
              <a:solidFill>
                <a:srgbClr val="FFFFFF"/>
              </a:solidFill>
              <a:latin typeface="Arial" charset="0"/>
            </a:endParaRPr>
          </a:p>
          <a:p>
            <a:pPr marL="0" indent="230188">
              <a:buFontTx/>
              <a:buNone/>
            </a:pPr>
            <a:endParaRPr lang="de-DE" sz="1800" dirty="0" smtClean="0">
              <a:solidFill>
                <a:srgbClr val="000000"/>
              </a:solidFill>
              <a:latin typeface="Arial" charset="0"/>
            </a:endParaRPr>
          </a:p>
          <a:p>
            <a:pPr marL="0" indent="230188">
              <a:buFontTx/>
              <a:buNone/>
            </a:pP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Code 128</a:t>
            </a: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		</a:t>
            </a:r>
            <a:r>
              <a:rPr lang="de-DE" sz="1800" b="1" dirty="0" smtClean="0">
                <a:solidFill>
                  <a:srgbClr val="FFC000"/>
                </a:solidFill>
                <a:latin typeface="Arial" charset="0"/>
              </a:rPr>
              <a:t>Â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,BXL</a:t>
            </a:r>
            <a:r>
              <a:rPr lang="de-DE" sz="1800" b="1" dirty="0" smtClean="0">
                <a:solidFill>
                  <a:srgbClr val="FFC000"/>
                </a:solidFill>
                <a:latin typeface="Arial" charset="0"/>
              </a:rPr>
              <a:t>È</a:t>
            </a:r>
            <a:r>
              <a:rPr lang="de-DE" sz="1800" b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de-DE" sz="18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de-DE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  <a:latin typeface="Arial" charset="0"/>
              </a:rPr>
              <a:t>always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  <a:latin typeface="Arial" charset="0"/>
              </a:rPr>
              <a:t>has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 a check </a:t>
            </a:r>
            <a:r>
              <a:rPr lang="de-DE" sz="1800" dirty="0" err="1" smtClean="0">
                <a:solidFill>
                  <a:srgbClr val="FFFFFF"/>
                </a:solidFill>
                <a:latin typeface="Arial" charset="0"/>
              </a:rPr>
              <a:t>sum</a:t>
            </a:r>
            <a:endParaRPr lang="de-DE" sz="1800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661" name="Picture 4" descr="code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8100" y="2449064"/>
            <a:ext cx="3714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5" descr="2of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2075" y="3830189"/>
            <a:ext cx="22479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pieren 12"/>
          <p:cNvGrpSpPr/>
          <p:nvPr/>
        </p:nvGrpSpPr>
        <p:grpSpPr>
          <a:xfrm>
            <a:off x="3875096" y="2957278"/>
            <a:ext cx="906462" cy="920750"/>
            <a:chOff x="3570288" y="3251200"/>
            <a:chExt cx="906462" cy="920750"/>
          </a:xfrm>
        </p:grpSpPr>
        <p:sp>
          <p:nvSpPr>
            <p:cNvPr id="70663" name="Line 6"/>
            <p:cNvSpPr>
              <a:spLocks noChangeShapeType="1"/>
            </p:cNvSpPr>
            <p:nvPr/>
          </p:nvSpPr>
          <p:spPr bwMode="auto">
            <a:xfrm flipH="1" flipV="1">
              <a:off x="3802063" y="3251200"/>
              <a:ext cx="258762" cy="12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664" name="Line 7"/>
            <p:cNvSpPr>
              <a:spLocks noChangeShapeType="1"/>
            </p:cNvSpPr>
            <p:nvPr/>
          </p:nvSpPr>
          <p:spPr bwMode="auto">
            <a:xfrm flipH="1">
              <a:off x="3570288" y="3251200"/>
              <a:ext cx="217487" cy="900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665" name="Line 8"/>
            <p:cNvSpPr>
              <a:spLocks noChangeShapeType="1"/>
            </p:cNvSpPr>
            <p:nvPr/>
          </p:nvSpPr>
          <p:spPr bwMode="auto">
            <a:xfrm flipH="1">
              <a:off x="4141788" y="3257550"/>
              <a:ext cx="3349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666" name="Line 9"/>
            <p:cNvSpPr>
              <a:spLocks noChangeShapeType="1"/>
            </p:cNvSpPr>
            <p:nvPr/>
          </p:nvSpPr>
          <p:spPr bwMode="auto">
            <a:xfrm flipH="1">
              <a:off x="3781425" y="3257550"/>
              <a:ext cx="358775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70667" name="Picture 10" descr="code1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3025" y="5058914"/>
            <a:ext cx="17303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8" name="Rectangle 11"/>
          <p:cNvSpPr>
            <a:spLocks noChangeArrowheads="1"/>
          </p:cNvSpPr>
          <p:nvPr/>
        </p:nvSpPr>
        <p:spPr bwMode="gray">
          <a:xfrm>
            <a:off x="5029200" y="6629400"/>
            <a:ext cx="3492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</a:pPr>
            <a:r>
              <a:rPr lang="de-DE">
                <a:solidFill>
                  <a:schemeClr val="tx2"/>
                </a:solidFill>
              </a:rPr>
              <a:t>Barcodes in theory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70669" name="Rectangle 12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3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Bar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codes</a:t>
            </a:r>
            <a:r>
              <a:rPr lang="de-DE" dirty="0" smtClean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</a:rPr>
              <a:t>theory</a:t>
            </a:r>
            <a:endParaRPr lang="de-DE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685" name="Rectangle 4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28650" y="2032000"/>
            <a:ext cx="8515350" cy="4443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230188">
              <a:buFontTx/>
              <a:buNone/>
            </a:pPr>
            <a:r>
              <a:rPr lang="de-DE" sz="1800" b="1" dirty="0" smtClean="0">
                <a:solidFill>
                  <a:srgbClr val="FFFFFF"/>
                </a:solidFill>
                <a:latin typeface="Arial" charset="0"/>
              </a:rPr>
              <a:t>1-D Bar </a:t>
            </a:r>
            <a:r>
              <a:rPr lang="de-DE" sz="1800" b="1" dirty="0" err="1" smtClean="0">
                <a:solidFill>
                  <a:srgbClr val="FFFFFF"/>
                </a:solidFill>
                <a:latin typeface="Arial" charset="0"/>
              </a:rPr>
              <a:t>codes</a:t>
            </a:r>
            <a:r>
              <a:rPr lang="de-DE" sz="1800" b="1" dirty="0" smtClean="0">
                <a:solidFill>
                  <a:srgbClr val="FFFFFF"/>
                </a:solidFill>
                <a:latin typeface="Arial" charset="0"/>
              </a:rPr>
              <a:t>      </a:t>
            </a:r>
            <a:r>
              <a:rPr lang="de-DE" sz="1800" b="1" dirty="0" err="1" smtClean="0">
                <a:solidFill>
                  <a:srgbClr val="FFC000"/>
                </a:solidFill>
                <a:latin typeface="Arial" charset="0"/>
              </a:rPr>
              <a:t>Stroke</a:t>
            </a:r>
            <a:r>
              <a:rPr lang="de-DE" sz="1800" b="1" dirty="0" smtClean="0">
                <a:solidFill>
                  <a:srgbClr val="FFC000"/>
                </a:solidFill>
                <a:latin typeface="Arial" charset="0"/>
              </a:rPr>
              <a:t>/Space Ratio</a:t>
            </a:r>
          </a:p>
          <a:p>
            <a:pPr marL="0" indent="230188">
              <a:buFontTx/>
              <a:buNone/>
            </a:pPr>
            <a:endParaRPr lang="de-DE" sz="1800" b="1" dirty="0" smtClean="0">
              <a:solidFill>
                <a:srgbClr val="000000"/>
              </a:solidFill>
              <a:latin typeface="Arial" charset="0"/>
            </a:endParaRPr>
          </a:p>
          <a:p>
            <a:pPr marL="0" indent="230188">
              <a:buFontTx/>
              <a:buNone/>
            </a:pP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Code 39 </a:t>
            </a:r>
            <a:r>
              <a:rPr lang="de-DE" sz="1800" dirty="0" err="1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 2of5 (</a:t>
            </a:r>
            <a:r>
              <a:rPr lang="de-DE" sz="1800" dirty="0" err="1" smtClean="0">
                <a:solidFill>
                  <a:srgbClr val="FFFFFF"/>
                </a:solidFill>
                <a:latin typeface="Arial" charset="0"/>
              </a:rPr>
              <a:t>interl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):	 1:2 … 1:3 </a:t>
            </a:r>
            <a:br>
              <a:rPr lang="de-DE" sz="1800" dirty="0" smtClean="0">
                <a:solidFill>
                  <a:srgbClr val="FFFFFF"/>
                </a:solidFill>
                <a:latin typeface="Arial" charset="0"/>
              </a:rPr>
            </a:b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			</a:t>
            </a:r>
          </a:p>
          <a:p>
            <a:pPr marL="0" indent="230188"/>
            <a:endParaRPr lang="de-DE" sz="1800" dirty="0" smtClean="0">
              <a:solidFill>
                <a:srgbClr val="FFFFFF"/>
              </a:solidFill>
              <a:latin typeface="Arial" charset="0"/>
            </a:endParaRPr>
          </a:p>
          <a:p>
            <a:pPr marL="0" indent="230188">
              <a:buFontTx/>
              <a:buNone/>
            </a:pPr>
            <a:endParaRPr lang="de-DE" sz="1800" dirty="0" smtClean="0">
              <a:solidFill>
                <a:srgbClr val="FFFFFF"/>
              </a:solidFill>
              <a:latin typeface="Arial" charset="0"/>
            </a:endParaRPr>
          </a:p>
          <a:p>
            <a:pPr marL="0" indent="230188">
              <a:buFontTx/>
              <a:buNone/>
            </a:pPr>
            <a:endParaRPr lang="de-DE" sz="1800" dirty="0" smtClean="0">
              <a:solidFill>
                <a:srgbClr val="FFFFFF"/>
              </a:solidFill>
              <a:latin typeface="Arial" charset="0"/>
            </a:endParaRPr>
          </a:p>
          <a:p>
            <a:pPr marL="0" indent="230188">
              <a:buFontTx/>
              <a:buNone/>
            </a:pP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All </a:t>
            </a:r>
            <a:r>
              <a:rPr lang="de-DE" sz="1800" dirty="0" err="1" smtClean="0">
                <a:solidFill>
                  <a:srgbClr val="FFFFFF"/>
                </a:solidFill>
                <a:latin typeface="Arial" charset="0"/>
              </a:rPr>
              <a:t>the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  <a:latin typeface="Arial" charset="0"/>
              </a:rPr>
              <a:t>others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: 1:2  </a:t>
            </a:r>
            <a:r>
              <a:rPr lang="de-DE" sz="1800" dirty="0" err="1" smtClean="0">
                <a:solidFill>
                  <a:srgbClr val="FFFFFF"/>
                </a:solidFill>
                <a:latin typeface="Arial" charset="0"/>
              </a:rPr>
              <a:t>or</a:t>
            </a:r>
            <a:r>
              <a:rPr lang="de-DE" sz="1800" dirty="0" smtClean="0">
                <a:solidFill>
                  <a:srgbClr val="FFFFFF"/>
                </a:solidFill>
                <a:latin typeface="Arial" charset="0"/>
              </a:rPr>
              <a:t>  EAN/UPC 1:2:3:4 </a:t>
            </a:r>
            <a:endParaRPr lang="de-DE" sz="1800" b="1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1683" name="Picture 2" descr="upc 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4550" y="4697413"/>
            <a:ext cx="2995613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5" descr="39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2887663"/>
            <a:ext cx="11144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6" descr="39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1738" y="3467100"/>
            <a:ext cx="1457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8" name="Rectangle 7"/>
          <p:cNvSpPr>
            <a:spLocks noChangeArrowheads="1"/>
          </p:cNvSpPr>
          <p:nvPr/>
        </p:nvSpPr>
        <p:spPr bwMode="gray">
          <a:xfrm>
            <a:off x="5029200" y="6629400"/>
            <a:ext cx="3492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</a:pPr>
            <a:r>
              <a:rPr lang="de-DE">
                <a:solidFill>
                  <a:schemeClr val="tx2"/>
                </a:solidFill>
              </a:rPr>
              <a:t>Barcodes in theory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71689" name="Rectangle 8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3" descr="j02977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871" y="2642971"/>
            <a:ext cx="2655888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628650" y="1988463"/>
            <a:ext cx="8515350" cy="470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230188">
              <a:spcBef>
                <a:spcPct val="0"/>
              </a:spcBef>
              <a:spcAft>
                <a:spcPct val="50000"/>
              </a:spcAft>
            </a:pPr>
            <a:r>
              <a:rPr lang="de-DE" sz="1800" dirty="0">
                <a:solidFill>
                  <a:srgbClr val="FFFFFF"/>
                </a:solidFill>
              </a:rPr>
              <a:t>All </a:t>
            </a:r>
            <a:r>
              <a:rPr lang="de-DE" sz="1800" dirty="0" err="1">
                <a:solidFill>
                  <a:srgbClr val="FFFFFF"/>
                </a:solidFill>
              </a:rPr>
              <a:t>you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need</a:t>
            </a:r>
            <a:r>
              <a:rPr lang="de-DE" sz="1800" dirty="0">
                <a:solidFill>
                  <a:srgbClr val="FFFFFF"/>
                </a:solidFill>
              </a:rPr>
              <a:t> to </a:t>
            </a:r>
            <a:r>
              <a:rPr lang="de-DE" sz="1800" dirty="0" err="1">
                <a:solidFill>
                  <a:srgbClr val="FFFFFF"/>
                </a:solidFill>
              </a:rPr>
              <a:t>know</a:t>
            </a:r>
            <a:r>
              <a:rPr lang="de-DE" sz="1800" dirty="0">
                <a:solidFill>
                  <a:srgbClr val="FFFFFF"/>
                </a:solidFill>
              </a:rPr>
              <a:t>:</a:t>
            </a:r>
          </a:p>
          <a:p>
            <a:pPr indent="230188">
              <a:spcBef>
                <a:spcPct val="0"/>
              </a:spcBef>
              <a:spcAft>
                <a:spcPct val="50000"/>
              </a:spcAft>
            </a:pPr>
            <a:endParaRPr lang="de-DE" sz="1800" dirty="0">
              <a:solidFill>
                <a:srgbClr val="FFFFFF"/>
              </a:solidFill>
            </a:endParaRPr>
          </a:p>
          <a:p>
            <a:pPr indent="230188">
              <a:spcBef>
                <a:spcPct val="0"/>
              </a:spcBef>
              <a:spcAft>
                <a:spcPct val="50000"/>
              </a:spcAft>
            </a:pPr>
            <a:r>
              <a:rPr lang="de-DE" sz="1800" b="1" dirty="0">
                <a:solidFill>
                  <a:srgbClr val="FFFFFF"/>
                </a:solidFill>
              </a:rPr>
              <a:t>			</a:t>
            </a:r>
            <a:r>
              <a:rPr lang="de-DE" sz="1800" b="1" dirty="0" err="1">
                <a:solidFill>
                  <a:srgbClr val="FFFFFF"/>
                </a:solidFill>
              </a:rPr>
              <a:t>Types</a:t>
            </a:r>
            <a:r>
              <a:rPr lang="de-DE" sz="1800" b="1" dirty="0">
                <a:solidFill>
                  <a:srgbClr val="FFFFFF"/>
                </a:solidFill>
              </a:rPr>
              <a:t>: </a:t>
            </a:r>
            <a:r>
              <a:rPr lang="de-DE" sz="1800" dirty="0">
                <a:solidFill>
                  <a:srgbClr val="FFFFFF"/>
                </a:solidFill>
              </a:rPr>
              <a:t>1-D, 2-D </a:t>
            </a:r>
            <a:r>
              <a:rPr lang="de-DE" sz="1800" dirty="0" err="1">
                <a:solidFill>
                  <a:srgbClr val="FFFFFF"/>
                </a:solidFill>
              </a:rPr>
              <a:t>and</a:t>
            </a:r>
            <a:r>
              <a:rPr lang="de-DE" sz="1800" dirty="0">
                <a:solidFill>
                  <a:srgbClr val="FFFFFF"/>
                </a:solidFill>
              </a:rPr>
              <a:t> 3-D </a:t>
            </a:r>
            <a:r>
              <a:rPr lang="de-DE" sz="1800" dirty="0" smtClean="0">
                <a:solidFill>
                  <a:srgbClr val="FFFFFF"/>
                </a:solidFill>
              </a:rPr>
              <a:t>Bar </a:t>
            </a:r>
            <a:r>
              <a:rPr lang="de-DE" sz="1800" dirty="0" err="1" smtClean="0">
                <a:solidFill>
                  <a:srgbClr val="FFFFFF"/>
                </a:solidFill>
              </a:rPr>
              <a:t>codes</a:t>
            </a:r>
            <a:r>
              <a:rPr lang="de-DE" sz="1800" dirty="0">
                <a:solidFill>
                  <a:srgbClr val="FFFFFF"/>
                </a:solidFill>
              </a:rPr>
              <a:t/>
            </a:r>
            <a:br>
              <a:rPr lang="de-DE" sz="1800" dirty="0">
                <a:solidFill>
                  <a:srgbClr val="FFFFFF"/>
                </a:solidFill>
              </a:rPr>
            </a:br>
            <a:endParaRPr lang="de-DE" sz="1800" dirty="0">
              <a:solidFill>
                <a:srgbClr val="FFFFFF"/>
              </a:solidFill>
            </a:endParaRPr>
          </a:p>
          <a:p>
            <a:pPr indent="230188">
              <a:spcBef>
                <a:spcPct val="0"/>
              </a:spcBef>
              <a:spcAft>
                <a:spcPct val="50000"/>
              </a:spcAft>
            </a:pPr>
            <a:r>
              <a:rPr lang="de-DE" sz="1800" dirty="0">
                <a:solidFill>
                  <a:srgbClr val="FFFFFF"/>
                </a:solidFill>
              </a:rPr>
              <a:t>			</a:t>
            </a:r>
            <a:r>
              <a:rPr lang="de-DE" sz="1800" b="1" dirty="0" err="1">
                <a:solidFill>
                  <a:srgbClr val="FFFFFF"/>
                </a:solidFill>
              </a:rPr>
              <a:t>Coded</a:t>
            </a:r>
            <a:r>
              <a:rPr lang="de-DE" sz="1800" b="1" dirty="0">
                <a:solidFill>
                  <a:srgbClr val="FFFFFF"/>
                </a:solidFill>
              </a:rPr>
              <a:t> </a:t>
            </a:r>
            <a:r>
              <a:rPr lang="de-DE" sz="1800" b="1" dirty="0" err="1">
                <a:solidFill>
                  <a:srgbClr val="FFFFFF"/>
                </a:solidFill>
              </a:rPr>
              <a:t>data</a:t>
            </a:r>
            <a:r>
              <a:rPr lang="de-DE" sz="1800" b="1" dirty="0">
                <a:solidFill>
                  <a:srgbClr val="FFFFFF"/>
                </a:solidFill>
              </a:rPr>
              <a:t>:</a:t>
            </a:r>
            <a:r>
              <a:rPr lang="de-DE" sz="1800" dirty="0">
                <a:solidFill>
                  <a:srgbClr val="FFFFFF"/>
                </a:solidFill>
              </a:rPr>
              <a:t> Alpha-</a:t>
            </a:r>
            <a:r>
              <a:rPr lang="de-DE" sz="1800" dirty="0" err="1">
                <a:solidFill>
                  <a:srgbClr val="FFFFFF"/>
                </a:solidFill>
              </a:rPr>
              <a:t>numeric</a:t>
            </a:r>
            <a:r>
              <a:rPr lang="de-DE" sz="1800" dirty="0">
                <a:solidFill>
                  <a:srgbClr val="FFFFFF"/>
                </a:solidFill>
              </a:rPr>
              <a:t>; </a:t>
            </a:r>
            <a:r>
              <a:rPr lang="de-DE" sz="1800" dirty="0" err="1">
                <a:solidFill>
                  <a:srgbClr val="FFFFFF"/>
                </a:solidFill>
              </a:rPr>
              <a:t>Numeric</a:t>
            </a:r>
            <a:r>
              <a:rPr lang="de-DE" sz="1800" dirty="0">
                <a:solidFill>
                  <a:srgbClr val="FFFFFF"/>
                </a:solidFill>
              </a:rPr>
              <a:t>; </a:t>
            </a:r>
            <a:r>
              <a:rPr lang="de-DE" sz="1800" dirty="0" err="1">
                <a:solidFill>
                  <a:srgbClr val="FFFFFF"/>
                </a:solidFill>
              </a:rPr>
              <a:t>full</a:t>
            </a:r>
            <a:r>
              <a:rPr lang="de-DE" sz="1800" dirty="0">
                <a:solidFill>
                  <a:srgbClr val="FFFFFF"/>
                </a:solidFill>
              </a:rPr>
              <a:t> ASCII; 8 </a:t>
            </a:r>
            <a:r>
              <a:rPr lang="de-DE" sz="1800" dirty="0" err="1">
                <a:solidFill>
                  <a:srgbClr val="FFFFFF"/>
                </a:solidFill>
              </a:rPr>
              <a:t>bit</a:t>
            </a:r>
            <a:r>
              <a:rPr lang="de-DE" sz="1800" dirty="0">
                <a:solidFill>
                  <a:srgbClr val="FFFFFF"/>
                </a:solidFill>
              </a:rPr>
              <a:t/>
            </a:r>
            <a:br>
              <a:rPr lang="de-DE" sz="1800" dirty="0">
                <a:solidFill>
                  <a:srgbClr val="FFFFFF"/>
                </a:solidFill>
              </a:rPr>
            </a:br>
            <a:endParaRPr lang="de-DE" sz="1800" dirty="0">
              <a:solidFill>
                <a:srgbClr val="FFFFFF"/>
              </a:solidFill>
            </a:endParaRPr>
          </a:p>
          <a:p>
            <a:pPr indent="230188">
              <a:spcBef>
                <a:spcPct val="0"/>
              </a:spcBef>
              <a:spcAft>
                <a:spcPct val="50000"/>
              </a:spcAft>
            </a:pPr>
            <a:r>
              <a:rPr lang="de-DE" sz="1800" dirty="0">
                <a:solidFill>
                  <a:srgbClr val="FFFFFF"/>
                </a:solidFill>
              </a:rPr>
              <a:t>			</a:t>
            </a:r>
            <a:r>
              <a:rPr lang="de-DE" sz="1800" b="1" dirty="0">
                <a:solidFill>
                  <a:srgbClr val="FFFFFF"/>
                </a:solidFill>
              </a:rPr>
              <a:t>Check </a:t>
            </a:r>
            <a:r>
              <a:rPr lang="de-DE" sz="1800" b="1" dirty="0" err="1">
                <a:solidFill>
                  <a:srgbClr val="FFFFFF"/>
                </a:solidFill>
              </a:rPr>
              <a:t>sum</a:t>
            </a:r>
            <a:r>
              <a:rPr lang="de-DE" sz="1800" b="1" dirty="0">
                <a:solidFill>
                  <a:srgbClr val="FFFFFF"/>
                </a:solidFill>
              </a:rPr>
              <a:t>: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some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have</a:t>
            </a:r>
            <a:r>
              <a:rPr lang="de-DE" sz="1800" dirty="0">
                <a:solidFill>
                  <a:srgbClr val="FFFFFF"/>
                </a:solidFill>
              </a:rPr>
              <a:t> [optional] check </a:t>
            </a:r>
            <a:r>
              <a:rPr lang="de-DE" sz="1800" dirty="0" err="1">
                <a:solidFill>
                  <a:srgbClr val="FFFFFF"/>
                </a:solidFill>
              </a:rPr>
              <a:t>sum</a:t>
            </a:r>
            <a:r>
              <a:rPr lang="de-DE" sz="1800" dirty="0">
                <a:solidFill>
                  <a:srgbClr val="FFFFFF"/>
                </a:solidFill>
              </a:rPr>
              <a:t>,</a:t>
            </a:r>
            <a:br>
              <a:rPr lang="de-DE" sz="1800" dirty="0">
                <a:solidFill>
                  <a:srgbClr val="FFFFFF"/>
                </a:solidFill>
              </a:rPr>
            </a:br>
            <a:r>
              <a:rPr lang="de-DE" sz="1800" dirty="0">
                <a:solidFill>
                  <a:srgbClr val="FFFFFF"/>
                </a:solidFill>
              </a:rPr>
              <a:t>			2D/3D </a:t>
            </a:r>
            <a:r>
              <a:rPr lang="de-DE" sz="1800" dirty="0" err="1">
                <a:solidFill>
                  <a:srgbClr val="FFFFFF"/>
                </a:solidFill>
              </a:rPr>
              <a:t>usually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redundancy</a:t>
            </a:r>
            <a:r>
              <a:rPr lang="de-DE" sz="1800" dirty="0">
                <a:solidFill>
                  <a:srgbClr val="FFFFFF"/>
                </a:solidFill>
              </a:rPr>
              <a:t/>
            </a:r>
            <a:br>
              <a:rPr lang="de-DE" sz="1800" dirty="0">
                <a:solidFill>
                  <a:srgbClr val="FFFFFF"/>
                </a:solidFill>
              </a:rPr>
            </a:br>
            <a:r>
              <a:rPr lang="de-DE" sz="1800" dirty="0">
                <a:solidFill>
                  <a:srgbClr val="FFFFFF"/>
                </a:solidFill>
              </a:rPr>
              <a:t>			additional </a:t>
            </a:r>
            <a:r>
              <a:rPr lang="de-DE" sz="1800" dirty="0" err="1">
                <a:solidFill>
                  <a:srgbClr val="FFFFFF"/>
                </a:solidFill>
              </a:rPr>
              <a:t>user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related</a:t>
            </a:r>
            <a:r>
              <a:rPr lang="de-DE" sz="1800" dirty="0">
                <a:solidFill>
                  <a:srgbClr val="FFFFFF"/>
                </a:solidFill>
              </a:rPr>
              <a:t> check sums</a:t>
            </a:r>
            <a:br>
              <a:rPr lang="de-DE" sz="1800" dirty="0">
                <a:solidFill>
                  <a:srgbClr val="FFFFFF"/>
                </a:solidFill>
              </a:rPr>
            </a:br>
            <a:endParaRPr lang="de-DE" sz="1800" dirty="0">
              <a:solidFill>
                <a:srgbClr val="FFFFFF"/>
              </a:solidFill>
            </a:endParaRPr>
          </a:p>
          <a:p>
            <a:pPr indent="230188">
              <a:spcBef>
                <a:spcPct val="0"/>
              </a:spcBef>
              <a:spcAft>
                <a:spcPct val="50000"/>
              </a:spcAft>
            </a:pPr>
            <a:r>
              <a:rPr lang="de-DE" sz="1800" dirty="0">
                <a:solidFill>
                  <a:srgbClr val="FFFFFF"/>
                </a:solidFill>
              </a:rPr>
              <a:t>			</a:t>
            </a:r>
            <a:r>
              <a:rPr lang="de-DE" sz="1800" b="1" dirty="0">
                <a:solidFill>
                  <a:srgbClr val="FFFFFF"/>
                </a:solidFill>
              </a:rPr>
              <a:t>Ratio 1-D:</a:t>
            </a:r>
            <a:r>
              <a:rPr lang="de-DE" sz="1800" dirty="0">
                <a:solidFill>
                  <a:srgbClr val="FFFFFF"/>
                </a:solidFill>
              </a:rPr>
              <a:t> Code 3of9, 93, 2of5 </a:t>
            </a:r>
            <a:r>
              <a:rPr lang="de-DE" sz="1800" dirty="0" err="1">
                <a:solidFill>
                  <a:srgbClr val="FFFFFF"/>
                </a:solidFill>
              </a:rPr>
              <a:t>interl</a:t>
            </a:r>
            <a:r>
              <a:rPr lang="de-DE" sz="1800" dirty="0">
                <a:solidFill>
                  <a:srgbClr val="FFFFFF"/>
                </a:solidFill>
              </a:rPr>
              <a:t>. 1:2 </a:t>
            </a:r>
            <a:r>
              <a:rPr lang="de-DE" sz="1800" dirty="0" err="1">
                <a:solidFill>
                  <a:srgbClr val="FFFFFF"/>
                </a:solidFill>
              </a:rPr>
              <a:t>up</a:t>
            </a:r>
            <a:r>
              <a:rPr lang="de-DE" sz="1800" dirty="0">
                <a:solidFill>
                  <a:srgbClr val="FFFFFF"/>
                </a:solidFill>
              </a:rPr>
              <a:t> 1:3</a:t>
            </a:r>
          </a:p>
        </p:txBody>
      </p:sp>
      <p:sp>
        <p:nvSpPr>
          <p:cNvPr id="72710" name="Rectangle 5"/>
          <p:cNvSpPr>
            <a:spLocks noChangeArrowheads="1"/>
          </p:cNvSpPr>
          <p:nvPr/>
        </p:nvSpPr>
        <p:spPr bwMode="gray">
          <a:xfrm>
            <a:off x="5029200" y="6629400"/>
            <a:ext cx="3492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spcBef>
                <a:spcPct val="0"/>
              </a:spcBef>
            </a:pPr>
            <a:r>
              <a:rPr lang="de-DE">
                <a:solidFill>
                  <a:schemeClr val="tx2"/>
                </a:solidFill>
              </a:rPr>
              <a:t>Barcodes in theory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72711" name="Rectangle 6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Bar </a:t>
            </a:r>
            <a:r>
              <a:rPr lang="de-DE" dirty="0" err="1" smtClean="0"/>
              <a:t>codes</a:t>
            </a:r>
            <a:r>
              <a:rPr lang="de-DE" dirty="0" smtClean="0"/>
              <a:t> in </a:t>
            </a:r>
            <a:r>
              <a:rPr lang="de-DE" dirty="0" err="1" smtClean="0"/>
              <a:t>theory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Feature </a:t>
            </a:r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10764" y="1877786"/>
            <a:ext cx="7797807" cy="471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200" dirty="0" smtClean="0">
                <a:solidFill>
                  <a:srgbClr val="FFFFFF"/>
                </a:solidFill>
              </a:rPr>
              <a:t> Forms and printer handling, 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e. g. stapling, tray handling, carbon copies and 50 more combinable functions</a:t>
            </a:r>
          </a:p>
          <a:p>
            <a:pPr>
              <a:buFont typeface="Wingdings" pitchFamily="2" charset="2"/>
              <a:buChar char="v"/>
            </a:pPr>
            <a:r>
              <a:rPr lang="en-US" sz="2200" dirty="0" smtClean="0">
                <a:solidFill>
                  <a:srgbClr val="FFFFFF"/>
                </a:solidFill>
              </a:rPr>
              <a:t> Accounting and reporting</a:t>
            </a:r>
          </a:p>
          <a:p>
            <a:pPr>
              <a:buFont typeface="Wingdings" pitchFamily="2" charset="2"/>
              <a:buChar char="v"/>
            </a:pPr>
            <a:r>
              <a:rPr lang="en-US" sz="2200" dirty="0" smtClean="0">
                <a:solidFill>
                  <a:srgbClr val="FFFFFF"/>
                </a:solidFill>
              </a:rPr>
              <a:t> Archiving, collecting and reprinting</a:t>
            </a:r>
          </a:p>
          <a:p>
            <a:pPr>
              <a:buFont typeface="Wingdings" pitchFamily="2" charset="2"/>
              <a:buChar char="v"/>
              <a:tabLst>
                <a:tab pos="355600" algn="l"/>
              </a:tabLst>
            </a:pPr>
            <a:r>
              <a:rPr lang="en-US" sz="2200" dirty="0" smtClean="0">
                <a:solidFill>
                  <a:srgbClr val="FFFFFF"/>
                </a:solidFill>
              </a:rPr>
              <a:t> Distributed printing, workload balancing</a:t>
            </a:r>
          </a:p>
          <a:p>
            <a:pPr>
              <a:buFont typeface="Wingdings" pitchFamily="2" charset="2"/>
              <a:buChar char="v"/>
              <a:tabLst>
                <a:tab pos="355600" algn="l"/>
              </a:tabLst>
            </a:pPr>
            <a:r>
              <a:rPr lang="en-US" sz="2200" dirty="0" smtClean="0">
                <a:solidFill>
                  <a:srgbClr val="FFFFFF"/>
                </a:solidFill>
              </a:rPr>
              <a:t> Bar codes and OMR (envelope inserters)</a:t>
            </a:r>
          </a:p>
          <a:p>
            <a:pPr>
              <a:buFont typeface="Wingdings" pitchFamily="2" charset="2"/>
              <a:buChar char="v"/>
              <a:tabLst>
                <a:tab pos="355600" algn="l"/>
              </a:tabLst>
            </a:pPr>
            <a:r>
              <a:rPr lang="en-US" sz="2200" dirty="0" smtClean="0">
                <a:solidFill>
                  <a:srgbClr val="FFFFFF"/>
                </a:solidFill>
              </a:rPr>
              <a:t> E-mail and fax</a:t>
            </a:r>
          </a:p>
          <a:p>
            <a:pPr>
              <a:buFont typeface="Wingdings" pitchFamily="2" charset="2"/>
              <a:buChar char="v"/>
              <a:tabLst>
                <a:tab pos="355600" algn="l"/>
              </a:tabLst>
            </a:pPr>
            <a:r>
              <a:rPr lang="en-US" sz="2200" dirty="0" smtClean="0">
                <a:solidFill>
                  <a:srgbClr val="FFFFFF"/>
                </a:solidFill>
              </a:rPr>
              <a:t> Emulations and data stream manipulation</a:t>
            </a:r>
          </a:p>
          <a:p>
            <a:pPr>
              <a:buFont typeface="Wingdings" pitchFamily="2" charset="2"/>
              <a:buChar char="v"/>
              <a:tabLst>
                <a:tab pos="355600" algn="l"/>
              </a:tabLst>
            </a:pPr>
            <a:r>
              <a:rPr lang="en-US" sz="2200" dirty="0" smtClean="0">
                <a:solidFill>
                  <a:srgbClr val="FFFFFF"/>
                </a:solidFill>
              </a:rPr>
              <a:t> Monitored printing</a:t>
            </a:r>
          </a:p>
          <a:p>
            <a:pPr>
              <a:buFont typeface="Wingdings" pitchFamily="2" charset="2"/>
              <a:buChar char="v"/>
              <a:tabLst>
                <a:tab pos="355600" algn="l"/>
              </a:tabLst>
            </a:pPr>
            <a:r>
              <a:rPr lang="en-US" sz="2200" dirty="0" smtClean="0">
                <a:solidFill>
                  <a:srgbClr val="FFFFFF"/>
                </a:solidFill>
              </a:rPr>
              <a:t> Unicode / Asian printing</a:t>
            </a:r>
          </a:p>
          <a:p>
            <a:pPr>
              <a:buFont typeface="Wingdings" pitchFamily="2" charset="2"/>
              <a:buChar char="v"/>
              <a:tabLst>
                <a:tab pos="355600" algn="l"/>
              </a:tabLst>
            </a:pPr>
            <a:r>
              <a:rPr lang="en-US" sz="2200" dirty="0" smtClean="0">
                <a:solidFill>
                  <a:srgbClr val="FFFFFF"/>
                </a:solidFill>
              </a:rPr>
              <a:t> Toolbox with more than 300 functions</a:t>
            </a:r>
          </a:p>
        </p:txBody>
      </p:sp>
      <p:sp>
        <p:nvSpPr>
          <p:cNvPr id="4" name="Textfeld 3"/>
          <p:cNvSpPr txBox="1"/>
          <p:nvPr/>
        </p:nvSpPr>
        <p:spPr>
          <a:xfrm rot="8862253">
            <a:off x="7199193" y="2489596"/>
            <a:ext cx="984885" cy="4305521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pPr algn="ctr"/>
            <a:r>
              <a:rPr lang="de-DE" sz="2600" dirty="0" smtClean="0">
                <a:solidFill>
                  <a:srgbClr val="FFC000"/>
                </a:solidFill>
              </a:rPr>
              <a:t>In </a:t>
            </a:r>
            <a:r>
              <a:rPr lang="de-DE" sz="2600" dirty="0" err="1" smtClean="0">
                <a:solidFill>
                  <a:srgbClr val="FFC000"/>
                </a:solidFill>
              </a:rPr>
              <a:t>deed</a:t>
            </a:r>
            <a:r>
              <a:rPr lang="de-DE" sz="2600" dirty="0" smtClean="0">
                <a:solidFill>
                  <a:srgbClr val="FFC000"/>
                </a:solidFill>
              </a:rPr>
              <a:t> a multi-</a:t>
            </a:r>
            <a:r>
              <a:rPr lang="de-DE" sz="2600" dirty="0" err="1" smtClean="0">
                <a:solidFill>
                  <a:srgbClr val="FFC000"/>
                </a:solidFill>
              </a:rPr>
              <a:t>purpose</a:t>
            </a:r>
            <a:r>
              <a:rPr lang="de-DE" sz="2600" dirty="0" smtClean="0">
                <a:solidFill>
                  <a:srgbClr val="FFC000"/>
                </a:solidFill>
              </a:rPr>
              <a:t> </a:t>
            </a:r>
            <a:r>
              <a:rPr lang="de-DE" sz="2600" dirty="0" err="1" smtClean="0">
                <a:solidFill>
                  <a:srgbClr val="FFC000"/>
                </a:solidFill>
              </a:rPr>
              <a:t>tool</a:t>
            </a:r>
            <a:r>
              <a:rPr lang="de-DE" sz="2600" dirty="0" smtClean="0">
                <a:solidFill>
                  <a:srgbClr val="FFC000"/>
                </a:solidFill>
              </a:rPr>
              <a:t> just </a:t>
            </a:r>
            <a:r>
              <a:rPr lang="de-DE" sz="2600" dirty="0" err="1" smtClean="0">
                <a:solidFill>
                  <a:srgbClr val="FFC000"/>
                </a:solidFill>
              </a:rPr>
              <a:t>like</a:t>
            </a:r>
            <a:r>
              <a:rPr lang="de-DE" sz="2600" dirty="0" smtClean="0">
                <a:solidFill>
                  <a:srgbClr val="FFC000"/>
                </a:solidFill>
              </a:rPr>
              <a:t> a </a:t>
            </a:r>
            <a:r>
              <a:rPr lang="de-DE" sz="2600" dirty="0" err="1" smtClean="0">
                <a:solidFill>
                  <a:srgbClr val="FFC000"/>
                </a:solidFill>
              </a:rPr>
              <a:t>swiss</a:t>
            </a:r>
            <a:r>
              <a:rPr lang="de-DE" sz="2600" dirty="0" smtClean="0">
                <a:solidFill>
                  <a:srgbClr val="FFC000"/>
                </a:solidFill>
              </a:rPr>
              <a:t> arm </a:t>
            </a:r>
            <a:r>
              <a:rPr lang="de-DE" sz="2600" dirty="0" err="1" smtClean="0">
                <a:solidFill>
                  <a:srgbClr val="FFC000"/>
                </a:solidFill>
              </a:rPr>
              <a:t>knife</a:t>
            </a:r>
            <a:r>
              <a:rPr lang="de-DE" sz="2600" dirty="0" smtClean="0">
                <a:solidFill>
                  <a:srgbClr val="FFC000"/>
                </a:solidFill>
              </a:rPr>
              <a:t>!</a:t>
            </a:r>
            <a:endParaRPr lang="de-DE" sz="2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73731" name="Rectangle 2"/>
          <p:cNvSpPr>
            <a:spLocks noChangeArrowheads="1"/>
          </p:cNvSpPr>
          <p:nvPr/>
        </p:nvSpPr>
        <p:spPr bwMode="auto">
          <a:xfrm>
            <a:off x="430213" y="1770743"/>
            <a:ext cx="8180387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800" b="1" dirty="0" smtClean="0">
                <a:solidFill>
                  <a:srgbClr val="FFFFFF"/>
                </a:solidFill>
              </a:rPr>
              <a:t>Font-like parameters description for 1-D bar codes!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C000"/>
                </a:solidFill>
              </a:rPr>
              <a:t>P </a:t>
            </a:r>
            <a:r>
              <a:rPr lang="en-GB" sz="1600" dirty="0">
                <a:solidFill>
                  <a:srgbClr val="FFC000"/>
                </a:solidFill>
              </a:rPr>
              <a:t>parameter Esc(</a:t>
            </a:r>
            <a:r>
              <a:rPr lang="en-GB" sz="1600" dirty="0" err="1">
                <a:solidFill>
                  <a:srgbClr val="FFC000"/>
                </a:solidFill>
              </a:rPr>
              <a:t>s#p</a:t>
            </a:r>
            <a:r>
              <a:rPr lang="en-GB" sz="1600" dirty="0">
                <a:solidFill>
                  <a:srgbClr val="FFC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Control if/how human-readable (caption) text is printed with bar code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0 Use default value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1 Don't print human readable text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2 Print human readable text embedded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3 Print human readable text half embedded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4 Print human readable text under code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5 Print human readable text above code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6 Print human readable text half above code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7 Print human readable text full embedded above code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Specials:	</a:t>
            </a:r>
            <a:br>
              <a:rPr lang="en-GB" sz="1600" dirty="0">
                <a:solidFill>
                  <a:srgbClr val="FFFFFF"/>
                </a:solidFill>
              </a:rPr>
            </a:br>
            <a:r>
              <a:rPr lang="en-GB" sz="1600" dirty="0">
                <a:solidFill>
                  <a:srgbClr val="FFFFFF"/>
                </a:solidFill>
              </a:rPr>
              <a:t>	Add	10	to print UPC/EAN/JAN checksum middle left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		rather than bottom left of bar code.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Add	10	to print start &amp; end * characters with 39 bar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		code text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Add	20	to format French and German postal barcodes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Add	100	to print checksum character with text.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>
                <a:solidFill>
                  <a:srgbClr val="FFFFFF"/>
                </a:solidFill>
              </a:rPr>
              <a:t>	Add	124	to print the German Post </a:t>
            </a:r>
            <a:r>
              <a:rPr lang="en-GB" sz="1600" dirty="0" smtClean="0">
                <a:solidFill>
                  <a:srgbClr val="FFFFFF"/>
                </a:solidFill>
              </a:rPr>
              <a:t>barcode</a:t>
            </a:r>
            <a:endParaRPr lang="de-DE" sz="1600" dirty="0">
              <a:solidFill>
                <a:srgbClr val="FFFFFF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Intelligent Bar </a:t>
            </a:r>
            <a:r>
              <a:rPr lang="de-DE" sz="3600" dirty="0" err="1" smtClean="0"/>
              <a:t>code</a:t>
            </a:r>
            <a:r>
              <a:rPr lang="de-DE" sz="3600" dirty="0" smtClean="0"/>
              <a:t> </a:t>
            </a:r>
            <a:r>
              <a:rPr lang="de-DE" sz="3600" dirty="0" err="1" smtClean="0"/>
              <a:t>system</a:t>
            </a:r>
            <a:endParaRPr lang="de-DE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ChangeArrowheads="1"/>
          </p:cNvSpPr>
          <p:nvPr/>
        </p:nvSpPr>
        <p:spPr bwMode="auto">
          <a:xfrm>
            <a:off x="430213" y="1770743"/>
            <a:ext cx="8180387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800" b="1" dirty="0" smtClean="0">
                <a:solidFill>
                  <a:srgbClr val="FFFFFF"/>
                </a:solidFill>
              </a:rPr>
              <a:t>Font-like parameters description for 1-D bar codes!</a:t>
            </a:r>
            <a:endParaRPr lang="de-DE" sz="1800" b="1" dirty="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C000"/>
                </a:solidFill>
              </a:rPr>
              <a:t>h parameter Esc(s4p#h 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Controls what font is used for the human-readable (caption) text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Format: </a:t>
            </a:r>
            <a:r>
              <a:rPr lang="en-GB" sz="1600" i="1" dirty="0" smtClean="0">
                <a:solidFill>
                  <a:srgbClr val="FFFFFF"/>
                </a:solidFill>
              </a:rPr>
              <a:t>CBA</a:t>
            </a:r>
            <a:r>
              <a:rPr lang="en-GB" sz="1600" dirty="0" smtClean="0">
                <a:solidFill>
                  <a:srgbClr val="FFFFFF"/>
                </a:solidFill>
              </a:rPr>
              <a:t>, numeric value, where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</a:t>
            </a:r>
            <a:r>
              <a:rPr lang="en-GB" sz="1600" i="1" dirty="0" smtClean="0">
                <a:solidFill>
                  <a:srgbClr val="FFFFFF"/>
                </a:solidFill>
              </a:rPr>
              <a:t>C</a:t>
            </a:r>
            <a:r>
              <a:rPr lang="en-GB" sz="1600" dirty="0" smtClean="0">
                <a:solidFill>
                  <a:srgbClr val="FFFFFF"/>
                </a:solidFill>
              </a:rPr>
              <a:t>: Style	0 Use Default (Bold)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		1 Use Regular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		2 Use Italics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		3 Use Bold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		4 Use Bold Italic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</a:t>
            </a:r>
            <a:r>
              <a:rPr lang="en-GB" sz="1600" i="1" dirty="0" smtClean="0">
                <a:solidFill>
                  <a:srgbClr val="FFFFFF"/>
                </a:solidFill>
              </a:rPr>
              <a:t>B</a:t>
            </a:r>
            <a:r>
              <a:rPr lang="en-GB" sz="1600" dirty="0" smtClean="0">
                <a:solidFill>
                  <a:srgbClr val="FFFFFF"/>
                </a:solidFill>
              </a:rPr>
              <a:t>: Size		0 Use automatic font size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</a:t>
            </a:r>
            <a:r>
              <a:rPr lang="en-GB" sz="1600" i="1" dirty="0" smtClean="0">
                <a:solidFill>
                  <a:srgbClr val="FFFFFF"/>
                </a:solidFill>
              </a:rPr>
              <a:t>A</a:t>
            </a:r>
            <a:r>
              <a:rPr lang="en-GB" sz="1600" dirty="0" smtClean="0">
                <a:solidFill>
                  <a:srgbClr val="FFFFFF"/>
                </a:solidFill>
              </a:rPr>
              <a:t>: Typeface	0 Use Courier to print text (default)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		1 Use Letter Gothic to print text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		2 Use </a:t>
            </a:r>
            <a:r>
              <a:rPr lang="en-GB" sz="1600" dirty="0" err="1" smtClean="0">
                <a:solidFill>
                  <a:srgbClr val="FFFFFF"/>
                </a:solidFill>
              </a:rPr>
              <a:t>Univers</a:t>
            </a:r>
            <a:r>
              <a:rPr lang="en-GB" sz="1600" dirty="0" smtClean="0">
                <a:solidFill>
                  <a:srgbClr val="FFFFFF"/>
                </a:solidFill>
              </a:rPr>
              <a:t> to print text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		3 Use </a:t>
            </a:r>
            <a:r>
              <a:rPr lang="en-GB" sz="1600" dirty="0" err="1" smtClean="0">
                <a:solidFill>
                  <a:srgbClr val="FFFFFF"/>
                </a:solidFill>
              </a:rPr>
              <a:t>Univers</a:t>
            </a:r>
            <a:r>
              <a:rPr lang="en-GB" sz="1600" dirty="0" smtClean="0">
                <a:solidFill>
                  <a:srgbClr val="FFFFFF"/>
                </a:solidFill>
              </a:rPr>
              <a:t> Condensed to print text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		4 Use CG-Times to print text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		5 Use OCR-B to print text (great with UPC/EAN)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Example: text in </a:t>
            </a:r>
            <a:r>
              <a:rPr lang="en-GB" sz="1600" dirty="0" err="1" smtClean="0">
                <a:solidFill>
                  <a:srgbClr val="FFFFFF"/>
                </a:solidFill>
              </a:rPr>
              <a:t>Univers</a:t>
            </a:r>
            <a:r>
              <a:rPr lang="en-GB" sz="1600" dirty="0" smtClean="0">
                <a:solidFill>
                  <a:srgbClr val="FFFFFF"/>
                </a:solidFill>
              </a:rPr>
              <a:t> Bold Italic, automatic size: Esc(s…402h…</a:t>
            </a:r>
            <a:endParaRPr lang="de-DE" sz="1600" dirty="0">
              <a:solidFill>
                <a:srgbClr val="FFFFFF"/>
              </a:solidFill>
            </a:endParaRPr>
          </a:p>
        </p:txBody>
      </p:sp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Intelligent Bar </a:t>
            </a:r>
            <a:r>
              <a:rPr lang="de-DE" sz="3600" dirty="0" err="1" smtClean="0"/>
              <a:t>code</a:t>
            </a:r>
            <a:r>
              <a:rPr lang="de-DE" sz="3600" dirty="0" smtClean="0"/>
              <a:t> </a:t>
            </a:r>
            <a:r>
              <a:rPr lang="de-DE" sz="3600" dirty="0" err="1" smtClean="0"/>
              <a:t>system</a:t>
            </a:r>
            <a:endParaRPr lang="de-DE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ChangeArrowheads="1"/>
          </p:cNvSpPr>
          <p:nvPr/>
        </p:nvSpPr>
        <p:spPr bwMode="auto">
          <a:xfrm>
            <a:off x="430213" y="1770743"/>
            <a:ext cx="8180387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800" b="1" dirty="0" smtClean="0">
                <a:solidFill>
                  <a:srgbClr val="FFFFFF"/>
                </a:solidFill>
              </a:rPr>
              <a:t>Font-like parameters description for 1-D bar codes!</a:t>
            </a:r>
            <a:endParaRPr lang="de-DE" sz="1800" b="1" dirty="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C000"/>
                </a:solidFill>
              </a:rPr>
              <a:t>v parameter Esc(s4p102h#v 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Short bar height in points (1/72 inch). Same unit as fonts. Minimum sizes apply.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Example: Bar code in point size 87: Esc(s…87v…</a:t>
            </a:r>
          </a:p>
          <a:p>
            <a:pPr eaLnBrk="1" hangingPunct="1">
              <a:spcBef>
                <a:spcPct val="0"/>
              </a:spcBef>
            </a:pPr>
            <a:endParaRPr lang="en-GB" sz="1600" dirty="0" smtClean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C000"/>
                </a:solidFill>
              </a:rPr>
              <a:t>s parameter Esc(s4p102h45v#1,#2[,#3,#4]s 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Space Widths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#1,	bar width, first (thin) width in dots (1/600 inch)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#2,	bar width, second width in dots (1/600 inch)</a:t>
            </a:r>
            <a:br>
              <a:rPr lang="en-GB" sz="1600" dirty="0" smtClean="0">
                <a:solidFill>
                  <a:srgbClr val="FFFFFF"/>
                </a:solidFill>
              </a:rPr>
            </a:br>
            <a:r>
              <a:rPr lang="en-GB" sz="1600" dirty="0" smtClean="0">
                <a:solidFill>
                  <a:srgbClr val="FFFFFF"/>
                </a:solidFill>
              </a:rPr>
              <a:t>              Code 3of9, 93 and 2of5 interleaved: #2 is between 2*#1 and 3*#1</a:t>
            </a:r>
            <a:br>
              <a:rPr lang="en-GB" sz="1600" dirty="0" smtClean="0">
                <a:solidFill>
                  <a:srgbClr val="FFFFFF"/>
                </a:solidFill>
              </a:rPr>
            </a:br>
            <a:r>
              <a:rPr lang="en-GB" sz="1600" dirty="0" smtClean="0">
                <a:solidFill>
                  <a:srgbClr val="FFFFFF"/>
                </a:solidFill>
              </a:rPr>
              <a:t>                            all others #2 is 2 times #1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Only for EAN, UPC and Code 128 Bar codes please extend: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#3,	bar width, third width in dots (1/600 inch)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#4	bar width, fourth width in dots (1/600 inch)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	Example: Thin bars 4 dots, thick bars 8dots: Esc(s…4,8b….</a:t>
            </a:r>
          </a:p>
          <a:p>
            <a:pPr eaLnBrk="1" hangingPunct="1">
              <a:spcBef>
                <a:spcPct val="0"/>
              </a:spcBef>
            </a:pPr>
            <a:endParaRPr lang="en-GB" sz="16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C000"/>
                </a:solidFill>
              </a:rPr>
              <a:t>b parameter Esc(s4p102h45v5,15s#1,#2[,#3,#4]b </a:t>
            </a:r>
          </a:p>
          <a:p>
            <a:pPr eaLnBrk="1" hangingPunct="1">
              <a:spcBef>
                <a:spcPct val="0"/>
              </a:spcBef>
            </a:pPr>
            <a:r>
              <a:rPr lang="en-GB" sz="1600" dirty="0" smtClean="0">
                <a:solidFill>
                  <a:srgbClr val="FFFFFF"/>
                </a:solidFill>
              </a:rPr>
              <a:t>Bar Widths (same as bar width)</a:t>
            </a:r>
          </a:p>
        </p:txBody>
      </p:sp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3225" y="152400"/>
            <a:ext cx="84423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de-DE" sz="3000" dirty="0">
                <a:solidFill>
                  <a:srgbClr val="000000"/>
                </a:solidFill>
              </a:rPr>
              <a:t>Intelligent </a:t>
            </a:r>
            <a:r>
              <a:rPr lang="de-DE" sz="3000" dirty="0" smtClean="0">
                <a:solidFill>
                  <a:srgbClr val="000000"/>
                </a:solidFill>
              </a:rPr>
              <a:t>Bar </a:t>
            </a:r>
            <a:r>
              <a:rPr lang="de-DE" sz="3000" dirty="0" err="1" smtClean="0">
                <a:solidFill>
                  <a:srgbClr val="000000"/>
                </a:solidFill>
              </a:rPr>
              <a:t>code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>
                <a:solidFill>
                  <a:srgbClr val="000000"/>
                </a:solidFill>
              </a:rPr>
              <a:t>System</a:t>
            </a:r>
            <a:br>
              <a:rPr lang="de-DE" sz="3000" dirty="0">
                <a:solidFill>
                  <a:srgbClr val="000000"/>
                </a:solidFill>
              </a:rPr>
            </a:br>
            <a:r>
              <a:rPr lang="de-DE" sz="1600" b="1" dirty="0" smtClean="0">
                <a:solidFill>
                  <a:srgbClr val="000000"/>
                </a:solidFill>
              </a:rPr>
              <a:t>Font-</a:t>
            </a:r>
            <a:r>
              <a:rPr lang="de-DE" sz="1600" b="1" dirty="0" err="1" smtClean="0">
                <a:solidFill>
                  <a:srgbClr val="000000"/>
                </a:solidFill>
              </a:rPr>
              <a:t>like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parameters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description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for</a:t>
            </a:r>
            <a:r>
              <a:rPr lang="de-DE" sz="1600" b="1" dirty="0" smtClean="0">
                <a:solidFill>
                  <a:srgbClr val="000000"/>
                </a:solidFill>
              </a:rPr>
              <a:t> 1-D bar </a:t>
            </a:r>
            <a:r>
              <a:rPr lang="de-DE" sz="1600" b="1" dirty="0" err="1" smtClean="0">
                <a:solidFill>
                  <a:srgbClr val="000000"/>
                </a:solidFill>
              </a:rPr>
              <a:t>codes</a:t>
            </a:r>
            <a:r>
              <a:rPr lang="de-DE" sz="1600" b="1" dirty="0" smtClean="0">
                <a:solidFill>
                  <a:srgbClr val="000000"/>
                </a:solidFill>
              </a:rPr>
              <a:t>!</a:t>
            </a:r>
            <a:endParaRPr lang="de-DE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3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37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37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37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37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37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212499" y="1696812"/>
            <a:ext cx="5932487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FFC000"/>
                </a:solidFill>
              </a:rPr>
              <a:t>t parameter Esc(s4p102h45v5,15s5,14b#T</a:t>
            </a:r>
            <a:r>
              <a:rPr lang="en-GB" sz="1800" b="1" dirty="0">
                <a:solidFill>
                  <a:srgbClr val="FFC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24600,	UPC-A		24620,	EAN/JAN-8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24601,	UPC-A +2		24621,	EAN/JAN-8 +2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24602,	UPC-A +5		24622,	EAN/JAN-8 +5 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24610,	UPC-E		24630,	EAN/JAN-13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24611,	UPC-E +2		24631,	EAN/JAN-13 +2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24612,	UPC-E +5		24632,	EAN/JAN-13 +5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24640,	25 interleaved 	24650,	25 industrial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24641,	25 </a:t>
            </a:r>
            <a:r>
              <a:rPr lang="en-GB" sz="1200" dirty="0" err="1">
                <a:solidFill>
                  <a:srgbClr val="FFFFFF"/>
                </a:solidFill>
              </a:rPr>
              <a:t>interl</a:t>
            </a:r>
            <a:r>
              <a:rPr lang="en-GB" sz="1200" dirty="0">
                <a:solidFill>
                  <a:srgbClr val="FFFFFF"/>
                </a:solidFill>
              </a:rPr>
              <a:t> + CHK 	24651,	25 </a:t>
            </a:r>
            <a:r>
              <a:rPr lang="en-GB" sz="1200" dirty="0" err="1">
                <a:solidFill>
                  <a:srgbClr val="FFFFFF"/>
                </a:solidFill>
              </a:rPr>
              <a:t>indust</a:t>
            </a:r>
            <a:r>
              <a:rPr lang="en-GB" sz="1200" dirty="0">
                <a:solidFill>
                  <a:srgbClr val="FFFFFF"/>
                </a:solidFill>
              </a:rPr>
              <a:t> + CHK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24642,	German Postal 25 13	24660,	25 matrix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24643,	German Postal 25 11	24661,	25 matrix + CHK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24670,	39 (3of9)		24700,	128 </a:t>
            </a:r>
            <a:r>
              <a:rPr lang="en-GB" sz="1200" dirty="0" err="1">
                <a:solidFill>
                  <a:srgbClr val="FFFFFF"/>
                </a:solidFill>
              </a:rPr>
              <a:t>autoswitch</a:t>
            </a:r>
            <a:r>
              <a:rPr lang="en-GB" sz="1200" dirty="0">
                <a:solidFill>
                  <a:srgbClr val="FFFFFF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24671,	39 + CHK		24701,	128 A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24672,	39 encode space 	24702,	128 B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24673,	39+CHK encode 	24703,	128 C (obsolete)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24680,	39 extended	24704,	128 C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24681,	39 extended + CHK	24710,	UCC-128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24675,	Danish PTT 39 	24720,	EAN 128</a:t>
            </a:r>
            <a:br>
              <a:rPr lang="en-GB" sz="1200" dirty="0">
                <a:solidFill>
                  <a:srgbClr val="FFFFFF"/>
                </a:solidFill>
              </a:rPr>
            </a:br>
            <a:r>
              <a:rPr lang="en-GB" sz="1200" dirty="0">
                <a:solidFill>
                  <a:srgbClr val="FFFFFF"/>
                </a:solidFill>
              </a:rPr>
              <a:t>24676	French Postal 39 A/R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24770,	ZIP+4 POSTNET 5	24690,	93	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24771,	ZIP+4 POSTNET 9	24691,	93 extended	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24772,	ZIP+4 POSTNET 11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23591,	USPS ZEBRA	24750,	CODABAR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24644,	USPS 25, Tray Label	24751,	CODABAR +CHKmod16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24645,	USPS 25, Sack Label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5838371" y="1952170"/>
            <a:ext cx="4572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24785,	Australia 4 State 37-CUST	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24760,	MSI</a:t>
            </a:r>
            <a:endParaRPr lang="it-IT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it-IT" sz="1200" dirty="0">
                <a:solidFill>
                  <a:srgbClr val="FFFFFF"/>
                </a:solidFill>
              </a:rPr>
              <a:t>24786,	Australia 4 State 52-FF-MET	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it-IT" sz="1200" dirty="0">
                <a:solidFill>
                  <a:srgbClr val="FFFFFF"/>
                </a:solidFill>
              </a:rPr>
              <a:t>24761,	MSI +CHK10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it-IT" sz="1200" dirty="0">
                <a:solidFill>
                  <a:srgbClr val="FFFFFF"/>
                </a:solidFill>
              </a:rPr>
              <a:t>24787,	Australia 4 State 67-FF-MET	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it-IT" sz="1200" dirty="0">
                <a:solidFill>
                  <a:srgbClr val="FFFFFF"/>
                </a:solidFill>
              </a:rPr>
              <a:t>24762,	MSI +CHK10+CHK10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it-IT" sz="1200" dirty="0">
                <a:solidFill>
                  <a:srgbClr val="FFFFFF"/>
                </a:solidFill>
              </a:rPr>
              <a:t>24788,	Australia 4 State FCC-45	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it-IT" sz="1200" dirty="0">
                <a:solidFill>
                  <a:srgbClr val="FFFFFF"/>
                </a:solidFill>
              </a:rPr>
              <a:t>24763,	MSI +CHK11+CHK10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it-IT" sz="1200" dirty="0">
                <a:solidFill>
                  <a:srgbClr val="FFFFFF"/>
                </a:solidFill>
              </a:rPr>
              <a:t>24780,	Singapore 4 State</a:t>
            </a:r>
          </a:p>
          <a:p>
            <a:pPr marL="342900" indent="-342900" eaLnBrk="1" hangingPunct="1">
              <a:spcBef>
                <a:spcPct val="0"/>
              </a:spcBef>
            </a:pPr>
            <a:endParaRPr lang="it-IT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it-IT" sz="1200" dirty="0">
                <a:solidFill>
                  <a:srgbClr val="FFFFFF"/>
                </a:solidFill>
              </a:rPr>
              <a:t>Non standard </a:t>
            </a:r>
            <a:r>
              <a:rPr lang="it-IT" sz="1200" dirty="0" err="1">
                <a:solidFill>
                  <a:srgbClr val="FFFFFF"/>
                </a:solidFill>
              </a:rPr>
              <a:t>JetMobile</a:t>
            </a:r>
            <a:r>
              <a:rPr lang="it-IT" sz="1200" dirty="0">
                <a:solidFill>
                  <a:srgbClr val="FFFFFF"/>
                </a:solidFill>
              </a:rPr>
              <a:t> </a:t>
            </a:r>
            <a:r>
              <a:rPr lang="it-IT" sz="1200" dirty="0" err="1">
                <a:solidFill>
                  <a:srgbClr val="FFFFFF"/>
                </a:solidFill>
              </a:rPr>
              <a:t>Barcodes</a:t>
            </a:r>
            <a:r>
              <a:rPr lang="it-IT" sz="1200" dirty="0">
                <a:solidFill>
                  <a:srgbClr val="FFFFFF"/>
                </a:solidFill>
              </a:rPr>
              <a:t>:</a:t>
            </a:r>
            <a:endParaRPr lang="en-GB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24823	BCUPS      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lain" startAt="24801"/>
            </a:pPr>
            <a:r>
              <a:rPr lang="en-GB" sz="1200" dirty="0">
                <a:solidFill>
                  <a:srgbClr val="FFFFFF"/>
                </a:solidFill>
              </a:rPr>
              <a:t>        BCPZN      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lain" startAt="24801"/>
            </a:pPr>
            <a:r>
              <a:rPr lang="en-GB" sz="1200" dirty="0">
                <a:solidFill>
                  <a:srgbClr val="FFFFFF"/>
                </a:solidFill>
              </a:rPr>
              <a:t>	BCFIM 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lain" startAt="24801"/>
            </a:pPr>
            <a:r>
              <a:rPr lang="en-GB" sz="1200" dirty="0">
                <a:solidFill>
                  <a:srgbClr val="FFFFFF"/>
                </a:solidFill>
              </a:rPr>
              <a:t>	BCEANVELO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lain" startAt="24804"/>
            </a:pPr>
            <a:r>
              <a:rPr lang="en-GB" sz="1200" dirty="0">
                <a:solidFill>
                  <a:srgbClr val="FFFFFF"/>
                </a:solidFill>
              </a:rPr>
              <a:t>        BCUPC128  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24810	BCCODE11</a:t>
            </a:r>
            <a:endParaRPr lang="fr-FR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fr-FR" sz="1200" dirty="0">
                <a:solidFill>
                  <a:srgbClr val="FFFFFF"/>
                </a:solidFill>
              </a:rPr>
              <a:t>24811	BCCODE11_C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sz="1200" dirty="0">
                <a:solidFill>
                  <a:srgbClr val="FFFFFF"/>
                </a:solidFill>
              </a:rPr>
              <a:t>24812	BCCODE11_CK	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fr-FR" sz="1200" dirty="0">
                <a:solidFill>
                  <a:srgbClr val="FFFFFF"/>
                </a:solidFill>
              </a:rPr>
              <a:t>24805	BCKIX        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76805" name="Rectangle 4"/>
          <p:cNvSpPr>
            <a:spLocks noChangeArrowheads="1"/>
          </p:cNvSpPr>
          <p:nvPr/>
        </p:nvSpPr>
        <p:spPr bwMode="auto">
          <a:xfrm>
            <a:off x="-2144032" y="4016829"/>
            <a:ext cx="84423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03225" y="152400"/>
            <a:ext cx="84423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de-DE" sz="3000" dirty="0">
                <a:solidFill>
                  <a:srgbClr val="000000"/>
                </a:solidFill>
              </a:rPr>
              <a:t>Intelligent </a:t>
            </a:r>
            <a:r>
              <a:rPr lang="de-DE" sz="3000" dirty="0" smtClean="0">
                <a:solidFill>
                  <a:srgbClr val="000000"/>
                </a:solidFill>
              </a:rPr>
              <a:t>Bar </a:t>
            </a:r>
            <a:r>
              <a:rPr lang="de-DE" sz="3000" dirty="0" err="1" smtClean="0">
                <a:solidFill>
                  <a:srgbClr val="000000"/>
                </a:solidFill>
              </a:rPr>
              <a:t>code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>
                <a:solidFill>
                  <a:srgbClr val="000000"/>
                </a:solidFill>
              </a:rPr>
              <a:t>System</a:t>
            </a:r>
            <a:br>
              <a:rPr lang="de-DE" sz="3000" dirty="0">
                <a:solidFill>
                  <a:srgbClr val="000000"/>
                </a:solidFill>
              </a:rPr>
            </a:br>
            <a:r>
              <a:rPr lang="de-DE" sz="1600" b="1" dirty="0" smtClean="0">
                <a:solidFill>
                  <a:srgbClr val="000000"/>
                </a:solidFill>
              </a:rPr>
              <a:t>Font-</a:t>
            </a:r>
            <a:r>
              <a:rPr lang="de-DE" sz="1600" b="1" dirty="0" err="1" smtClean="0">
                <a:solidFill>
                  <a:srgbClr val="000000"/>
                </a:solidFill>
              </a:rPr>
              <a:t>like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parameters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description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for</a:t>
            </a:r>
            <a:r>
              <a:rPr lang="de-DE" sz="1600" b="1" dirty="0" smtClean="0">
                <a:solidFill>
                  <a:srgbClr val="000000"/>
                </a:solidFill>
              </a:rPr>
              <a:t> 1-D bar </a:t>
            </a:r>
            <a:r>
              <a:rPr lang="de-DE" sz="1600" b="1" dirty="0" err="1" smtClean="0">
                <a:solidFill>
                  <a:srgbClr val="000000"/>
                </a:solidFill>
              </a:rPr>
              <a:t>codes</a:t>
            </a:r>
            <a:r>
              <a:rPr lang="de-DE" sz="1600" b="1" dirty="0" smtClean="0">
                <a:solidFill>
                  <a:srgbClr val="000000"/>
                </a:solidFill>
              </a:rPr>
              <a:t>!</a:t>
            </a:r>
            <a:endParaRPr lang="de-DE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ChangeArrowheads="1"/>
          </p:cNvSpPr>
          <p:nvPr/>
        </p:nvSpPr>
        <p:spPr bwMode="auto">
          <a:xfrm>
            <a:off x="442913" y="1798411"/>
            <a:ext cx="84343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200" b="1" dirty="0" smtClean="0">
                <a:solidFill>
                  <a:srgbClr val="FFC000"/>
                </a:solidFill>
              </a:rPr>
              <a:t>parameter </a:t>
            </a:r>
            <a:r>
              <a:rPr lang="en-GB" sz="1200" b="1" dirty="0">
                <a:solidFill>
                  <a:srgbClr val="FFC000"/>
                </a:solidFill>
              </a:rPr>
              <a:t>Esc(</a:t>
            </a:r>
            <a:r>
              <a:rPr lang="en-GB" sz="1200" b="1" dirty="0" err="1">
                <a:solidFill>
                  <a:srgbClr val="FFC000"/>
                </a:solidFill>
              </a:rPr>
              <a:t>s#p</a:t>
            </a:r>
            <a:endParaRPr lang="en-GB" sz="1200" b="1" dirty="0">
              <a:solidFill>
                <a:srgbClr val="FFC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000000"/>
                </a:solidFill>
              </a:rPr>
              <a:t>	</a:t>
            </a:r>
            <a:r>
              <a:rPr lang="en-GB" sz="1200" dirty="0">
                <a:solidFill>
                  <a:srgbClr val="FFFFFF"/>
                </a:solidFill>
              </a:rPr>
              <a:t>1 to 8: 		defines the ECC level</a:t>
            </a:r>
            <a:br>
              <a:rPr lang="en-GB" sz="1200" dirty="0">
                <a:solidFill>
                  <a:srgbClr val="FFFFFF"/>
                </a:solidFill>
              </a:rPr>
            </a:br>
            <a:r>
              <a:rPr lang="en-GB" sz="1200" dirty="0">
                <a:solidFill>
                  <a:srgbClr val="FFFFFF"/>
                </a:solidFill>
              </a:rPr>
              <a:t>	1000 to </a:t>
            </a:r>
            <a:r>
              <a:rPr lang="en-GB" sz="1200" dirty="0" smtClean="0">
                <a:solidFill>
                  <a:srgbClr val="FFFFFF"/>
                </a:solidFill>
              </a:rPr>
              <a:t>1400:	defines </a:t>
            </a:r>
            <a:r>
              <a:rPr lang="en-GB" sz="1200" dirty="0">
                <a:solidFill>
                  <a:srgbClr val="FFFFFF"/>
                </a:solidFill>
              </a:rPr>
              <a:t>the ECC level based on the size of the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 smtClean="0">
                <a:solidFill>
                  <a:srgbClr val="FFFFFF"/>
                </a:solidFill>
              </a:rPr>
              <a:t>			codeword </a:t>
            </a:r>
            <a:r>
              <a:rPr lang="en-GB" sz="1200" dirty="0">
                <a:solidFill>
                  <a:srgbClr val="FFFFFF"/>
                </a:solidFill>
              </a:rPr>
              <a:t>relative to the data size, in percent  (0 to 400). The </a:t>
            </a:r>
            <a:r>
              <a:rPr lang="en-GB" sz="1200" dirty="0" smtClean="0">
                <a:solidFill>
                  <a:srgbClr val="FFFFFF"/>
                </a:solidFill>
              </a:rPr>
              <a:t>					matching </a:t>
            </a:r>
            <a:r>
              <a:rPr lang="en-GB" sz="1200" dirty="0" err="1">
                <a:solidFill>
                  <a:srgbClr val="FFFFFF"/>
                </a:solidFill>
              </a:rPr>
              <a:t>Ecc</a:t>
            </a:r>
            <a:r>
              <a:rPr lang="en-GB" sz="1200" dirty="0">
                <a:solidFill>
                  <a:srgbClr val="FFFFFF"/>
                </a:solidFill>
              </a:rPr>
              <a:t> level will automatically be </a:t>
            </a:r>
            <a:r>
              <a:rPr lang="en-GB" sz="1200" dirty="0" smtClean="0">
                <a:solidFill>
                  <a:srgbClr val="FFFFFF"/>
                </a:solidFill>
              </a:rPr>
              <a:t>calculated.</a:t>
            </a: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77828" name="Rectangle 3"/>
          <p:cNvSpPr>
            <a:spLocks noChangeArrowheads="1"/>
          </p:cNvSpPr>
          <p:nvPr/>
        </p:nvSpPr>
        <p:spPr bwMode="auto">
          <a:xfrm>
            <a:off x="403225" y="152400"/>
            <a:ext cx="84423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de-DE" sz="3000" dirty="0">
                <a:solidFill>
                  <a:srgbClr val="000000"/>
                </a:solidFill>
              </a:rPr>
              <a:t>Intelligent </a:t>
            </a:r>
            <a:r>
              <a:rPr lang="de-DE" sz="3000" dirty="0" smtClean="0">
                <a:solidFill>
                  <a:srgbClr val="000000"/>
                </a:solidFill>
              </a:rPr>
              <a:t>Bar </a:t>
            </a:r>
            <a:r>
              <a:rPr lang="de-DE" sz="3000" dirty="0" err="1" smtClean="0">
                <a:solidFill>
                  <a:srgbClr val="000000"/>
                </a:solidFill>
              </a:rPr>
              <a:t>code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>
                <a:solidFill>
                  <a:srgbClr val="000000"/>
                </a:solidFill>
              </a:rPr>
              <a:t>System</a:t>
            </a:r>
            <a:br>
              <a:rPr lang="de-DE" sz="3000" dirty="0">
                <a:solidFill>
                  <a:srgbClr val="000000"/>
                </a:solidFill>
              </a:rPr>
            </a:br>
            <a:r>
              <a:rPr lang="de-DE" sz="1600" b="1" dirty="0" smtClean="0">
                <a:solidFill>
                  <a:srgbClr val="000000"/>
                </a:solidFill>
              </a:rPr>
              <a:t>Font-</a:t>
            </a:r>
            <a:r>
              <a:rPr lang="de-DE" sz="1600" b="1" dirty="0" err="1" smtClean="0">
                <a:solidFill>
                  <a:srgbClr val="000000"/>
                </a:solidFill>
              </a:rPr>
              <a:t>like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parameters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description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for</a:t>
            </a:r>
            <a:r>
              <a:rPr lang="de-DE" sz="1600" b="1" dirty="0" smtClean="0">
                <a:solidFill>
                  <a:srgbClr val="000000"/>
                </a:solidFill>
              </a:rPr>
              <a:t> 1-D bar </a:t>
            </a:r>
            <a:r>
              <a:rPr lang="de-DE" sz="1600" b="1" dirty="0" err="1" smtClean="0">
                <a:solidFill>
                  <a:srgbClr val="000000"/>
                </a:solidFill>
              </a:rPr>
              <a:t>codes</a:t>
            </a:r>
            <a:r>
              <a:rPr lang="de-DE" sz="1600" b="1" dirty="0" smtClean="0">
                <a:solidFill>
                  <a:srgbClr val="000000"/>
                </a:solidFill>
              </a:rPr>
              <a:t>!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942084" name="Rectangle 4"/>
          <p:cNvSpPr>
            <a:spLocks noChangeArrowheads="1"/>
          </p:cNvSpPr>
          <p:nvPr/>
        </p:nvSpPr>
        <p:spPr bwMode="auto">
          <a:xfrm>
            <a:off x="442913" y="4701268"/>
            <a:ext cx="84343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200" b="1" dirty="0" smtClean="0">
                <a:solidFill>
                  <a:srgbClr val="FFC000"/>
                </a:solidFill>
              </a:rPr>
              <a:t>parameter </a:t>
            </a:r>
            <a:r>
              <a:rPr lang="en-GB" sz="1200" b="1" dirty="0">
                <a:solidFill>
                  <a:srgbClr val="FFC000"/>
                </a:solidFill>
              </a:rPr>
              <a:t>....#1,#2[,#3,#4]s</a:t>
            </a:r>
            <a:r>
              <a:rPr lang="en-GB" sz="1200" dirty="0">
                <a:solidFill>
                  <a:srgbClr val="FFC000"/>
                </a:solidFill>
              </a:rPr>
              <a:t> </a:t>
            </a:r>
            <a:r>
              <a:rPr lang="en-GB" sz="1200" dirty="0">
                <a:solidFill>
                  <a:srgbClr val="000000"/>
                </a:solidFill>
              </a:rPr>
              <a:t>	</a:t>
            </a:r>
            <a:r>
              <a:rPr lang="en-GB" sz="1200" dirty="0">
                <a:solidFill>
                  <a:srgbClr val="FFFFFF"/>
                </a:solidFill>
              </a:rPr>
              <a:t>Symbol format parameters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	#1,	X parameter for the symbol X/Y size ratio (default: 2 for 2/3)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	#2,	Y parameter for the symbol X/Y size ratio (default: 3 for 2/3)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	#3,	Symbols black/white module height (1 to 10). Unit=minimum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		 module width (default=3)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	#4,	For future use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Example: square PDF, minimum module width: 1,1,1</a:t>
            </a:r>
          </a:p>
        </p:txBody>
      </p:sp>
      <p:sp>
        <p:nvSpPr>
          <p:cNvPr id="942085" name="Rectangle 5"/>
          <p:cNvSpPr>
            <a:spLocks noChangeArrowheads="1"/>
          </p:cNvSpPr>
          <p:nvPr/>
        </p:nvSpPr>
        <p:spPr bwMode="auto">
          <a:xfrm>
            <a:off x="442913" y="2986768"/>
            <a:ext cx="84343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200" b="1" dirty="0" smtClean="0">
                <a:solidFill>
                  <a:srgbClr val="FFC000"/>
                </a:solidFill>
              </a:rPr>
              <a:t>parameter </a:t>
            </a:r>
            <a:r>
              <a:rPr lang="en-GB" sz="1200" b="1" dirty="0">
                <a:solidFill>
                  <a:srgbClr val="FFC000"/>
                </a:solidFill>
              </a:rPr>
              <a:t>.....#1,#2,#3[,#4]b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000000"/>
                </a:solidFill>
              </a:rPr>
              <a:t> 	</a:t>
            </a:r>
            <a:r>
              <a:rPr lang="en-GB" sz="1200" dirty="0">
                <a:solidFill>
                  <a:srgbClr val="FFFFFF"/>
                </a:solidFill>
              </a:rPr>
              <a:t>#1,	Maximum number of columns for the PDF symbol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	#2,	Maximum number of lines for the PDF symbol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	#3,	=1 #1 and #2 are the mandatory size for the PDF symbol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		=0 or not specified: #1 and #2 are maximum size (default)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	#4,	=1 The PDF-417 symbol is truncated on its right side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		=0 The PDF-417 symbol is not truncated (default)</a:t>
            </a:r>
          </a:p>
          <a:p>
            <a:pPr eaLnBrk="1" hangingPunct="1">
              <a:spcBef>
                <a:spcPct val="0"/>
              </a:spcBef>
            </a:pPr>
            <a:r>
              <a:rPr lang="en-GB" sz="1200" dirty="0">
                <a:solidFill>
                  <a:srgbClr val="FFFFFF"/>
                </a:solidFill>
              </a:rPr>
              <a:t>Example: 8 columns, 10 lines mandatory size, none truncated: 8,10,0</a:t>
            </a:r>
          </a:p>
        </p:txBody>
      </p:sp>
      <p:sp>
        <p:nvSpPr>
          <p:cNvPr id="942086" name="Rectangle 6"/>
          <p:cNvSpPr>
            <a:spLocks noChangeArrowheads="1"/>
          </p:cNvSpPr>
          <p:nvPr/>
        </p:nvSpPr>
        <p:spPr bwMode="auto">
          <a:xfrm>
            <a:off x="442913" y="6143625"/>
            <a:ext cx="84343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200" b="1" dirty="0">
                <a:solidFill>
                  <a:srgbClr val="FFC000"/>
                </a:solidFill>
              </a:rPr>
              <a:t>T parameter ....24850T </a:t>
            </a:r>
            <a:r>
              <a:rPr lang="en-GB" sz="1200" b="1" dirty="0" smtClean="0">
                <a:solidFill>
                  <a:srgbClr val="FFC000"/>
                </a:solidFill>
              </a:rPr>
              <a:t> </a:t>
            </a:r>
            <a:r>
              <a:rPr lang="en-GB" sz="1200" dirty="0" smtClean="0">
                <a:solidFill>
                  <a:srgbClr val="FFFFFF"/>
                </a:solidFill>
              </a:rPr>
              <a:t>See previous slide</a:t>
            </a: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77832" name="Rectangle 7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4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4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84" grpId="0"/>
      <p:bldP spid="942085" grpId="0"/>
      <p:bldP spid="94208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366713" y="1431925"/>
            <a:ext cx="8434387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&lt;27&gt;&amp;</a:t>
            </a:r>
            <a:r>
              <a:rPr lang="en-GB" sz="1800" dirty="0" err="1">
                <a:solidFill>
                  <a:srgbClr val="000000"/>
                </a:solidFill>
              </a:rPr>
              <a:t>fS</a:t>
            </a:r>
            <a:r>
              <a:rPr lang="en-GB" sz="1800" dirty="0">
                <a:solidFill>
                  <a:srgbClr val="000000"/>
                </a:solidFill>
              </a:rPr>
              <a:t>					Push cursor position (save)</a:t>
            </a: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&lt;27&gt;&amp;a5000h2000V			Positioning in 1/720 units per inch</a:t>
            </a: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&lt;27&gt;&amp;a90P				Rotate 90 degrees*</a:t>
            </a: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chemeClr val="bg1"/>
                </a:solidFill>
              </a:rPr>
              <a:t>&lt;27&gt;(s4p102h40v10,20b10,20s24670T	Select barcode (3of9 ratio 1:2)</a:t>
            </a: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chemeClr val="bg1"/>
                </a:solidFill>
              </a:rPr>
              <a:t>BARCODEINFORMATION			Barcode information</a:t>
            </a: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chemeClr val="bg1"/>
                </a:solidFill>
              </a:rPr>
              <a:t>&lt;27&gt;(0N&lt;27&gt;(sp10hsb4099T		Select any font from PCL font list</a:t>
            </a: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&lt;27&gt;&amp;</a:t>
            </a:r>
            <a:r>
              <a:rPr lang="en-GB" sz="1800" dirty="0" err="1">
                <a:solidFill>
                  <a:srgbClr val="000000"/>
                </a:solidFill>
              </a:rPr>
              <a:t>aP</a:t>
            </a:r>
            <a:r>
              <a:rPr lang="en-GB" sz="1800" dirty="0">
                <a:solidFill>
                  <a:srgbClr val="000000"/>
                </a:solidFill>
              </a:rPr>
              <a:t>				Original printing direction*</a:t>
            </a: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&lt;27&gt;&amp;f1S				Pop cursor position (restore)</a:t>
            </a:r>
          </a:p>
          <a:p>
            <a:pPr eaLnBrk="1" hangingPunct="1">
              <a:spcBef>
                <a:spcPct val="0"/>
              </a:spcBef>
            </a:pPr>
            <a:endParaRPr lang="en-GB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400" dirty="0">
                <a:solidFill>
                  <a:srgbClr val="000000"/>
                </a:solidFill>
              </a:rPr>
              <a:t>&lt;27&gt; is Hex 1B or ASCII 27</a:t>
            </a:r>
          </a:p>
        </p:txBody>
      </p:sp>
      <p:sp>
        <p:nvSpPr>
          <p:cNvPr id="78853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8854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44134" name="Rectangle 6"/>
          <p:cNvSpPr>
            <a:spLocks noChangeArrowheads="1"/>
          </p:cNvSpPr>
          <p:nvPr/>
        </p:nvSpPr>
        <p:spPr bwMode="auto">
          <a:xfrm>
            <a:off x="430213" y="4645025"/>
            <a:ext cx="843438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E51909"/>
                </a:solidFill>
              </a:rPr>
              <a:t>Example with MS Word PCL 5 driver using the print field:</a:t>
            </a:r>
          </a:p>
          <a:p>
            <a:pPr eaLnBrk="1" hangingPunct="1">
              <a:spcBef>
                <a:spcPct val="0"/>
              </a:spcBef>
            </a:pPr>
            <a:endParaRPr lang="en-GB" sz="1800" dirty="0"/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{PRINT  27 "&amp;</a:t>
            </a:r>
            <a:r>
              <a:rPr lang="en-GB" sz="1800" dirty="0" err="1">
                <a:solidFill>
                  <a:srgbClr val="000000"/>
                </a:solidFill>
              </a:rPr>
              <a:t>fS</a:t>
            </a:r>
            <a:r>
              <a:rPr lang="en-GB" sz="1800" dirty="0">
                <a:solidFill>
                  <a:srgbClr val="000000"/>
                </a:solidFill>
              </a:rPr>
              <a:t>" 27 "&amp;a5000h2000V" 27 "&amp;a90P"</a:t>
            </a:r>
            <a:r>
              <a:rPr lang="en-GB" sz="1800" dirty="0"/>
              <a:t> </a:t>
            </a:r>
            <a:r>
              <a:rPr lang="en-GB" sz="1800" dirty="0">
                <a:solidFill>
                  <a:srgbClr val="00558E"/>
                </a:solidFill>
              </a:rPr>
              <a:t>27 </a:t>
            </a:r>
            <a:r>
              <a:rPr lang="en-GB" sz="1800" dirty="0">
                <a:solidFill>
                  <a:srgbClr val="000000"/>
                </a:solidFill>
              </a:rPr>
              <a:t>"</a:t>
            </a:r>
            <a:r>
              <a:rPr lang="en-GB" sz="1800" dirty="0">
                <a:solidFill>
                  <a:schemeClr val="bg1"/>
                </a:solidFill>
              </a:rPr>
              <a:t>(s4p102h40v10,20b10,20s24670T</a:t>
            </a:r>
            <a:r>
              <a:rPr lang="en-GB" sz="1800" dirty="0">
                <a:solidFill>
                  <a:srgbClr val="000000"/>
                </a:solidFill>
              </a:rPr>
              <a:t>BARCODEINFORMATION" 27 "(10U" 27 "(sp10hsb4099T" 27 "&amp;</a:t>
            </a:r>
            <a:r>
              <a:rPr lang="en-GB" sz="1800" dirty="0" err="1">
                <a:solidFill>
                  <a:srgbClr val="000000"/>
                </a:solidFill>
              </a:rPr>
              <a:t>aP</a:t>
            </a:r>
            <a:r>
              <a:rPr lang="en-GB" sz="1800" dirty="0">
                <a:solidFill>
                  <a:srgbClr val="000000"/>
                </a:solidFill>
              </a:rPr>
              <a:t>" 27 "&amp;f1S"  \* MERGEFORMAT</a:t>
            </a:r>
            <a:r>
              <a:rPr lang="de-DE" sz="1800" dirty="0">
                <a:solidFill>
                  <a:srgbClr val="000000"/>
                </a:solidFill>
              </a:rPr>
              <a:t> }</a:t>
            </a:r>
            <a:br>
              <a:rPr lang="de-DE" sz="1800" dirty="0">
                <a:solidFill>
                  <a:srgbClr val="000000"/>
                </a:solidFill>
              </a:rPr>
            </a:br>
            <a:endParaRPr lang="de-DE" sz="1800" dirty="0" smtClean="0"/>
          </a:p>
          <a:p>
            <a:pPr algn="r" eaLnBrk="1" hangingPunct="1">
              <a:spcBef>
                <a:spcPct val="0"/>
              </a:spcBef>
            </a:pPr>
            <a:r>
              <a:rPr lang="de-DE" sz="1400" dirty="0" smtClean="0">
                <a:solidFill>
                  <a:srgbClr val="000000"/>
                </a:solidFill>
              </a:rPr>
              <a:t>Minimum bar </a:t>
            </a:r>
            <a:r>
              <a:rPr lang="de-DE" sz="1400" dirty="0" err="1" smtClean="0">
                <a:solidFill>
                  <a:srgbClr val="000000"/>
                </a:solidFill>
              </a:rPr>
              <a:t>code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definition</a:t>
            </a: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78856" name="Picture 7" descr="code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2925" y="4394200"/>
            <a:ext cx="18986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7" name="Rectangle 8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03225" y="152400"/>
            <a:ext cx="84423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de-DE" sz="3000" dirty="0">
                <a:solidFill>
                  <a:srgbClr val="000000"/>
                </a:solidFill>
              </a:rPr>
              <a:t>Intelligent </a:t>
            </a:r>
            <a:r>
              <a:rPr lang="de-DE" sz="3000" dirty="0" smtClean="0">
                <a:solidFill>
                  <a:srgbClr val="000000"/>
                </a:solidFill>
              </a:rPr>
              <a:t>Bar </a:t>
            </a:r>
            <a:r>
              <a:rPr lang="de-DE" sz="3000" dirty="0" err="1" smtClean="0">
                <a:solidFill>
                  <a:srgbClr val="000000"/>
                </a:solidFill>
              </a:rPr>
              <a:t>code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>
                <a:solidFill>
                  <a:srgbClr val="000000"/>
                </a:solidFill>
              </a:rPr>
              <a:t>System</a:t>
            </a:r>
            <a:br>
              <a:rPr lang="de-DE" sz="3000" dirty="0">
                <a:solidFill>
                  <a:srgbClr val="000000"/>
                </a:solidFill>
              </a:rPr>
            </a:br>
            <a:r>
              <a:rPr lang="de-DE" sz="2400" b="1" dirty="0" err="1" smtClean="0">
                <a:solidFill>
                  <a:srgbClr val="000000"/>
                </a:solidFill>
              </a:rPr>
              <a:t>Example</a:t>
            </a:r>
            <a:endParaRPr lang="de-DE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3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9877" name="Rectangle 4"/>
          <p:cNvSpPr>
            <a:spLocks noChangeArrowheads="1"/>
          </p:cNvSpPr>
          <p:nvPr/>
        </p:nvSpPr>
        <p:spPr bwMode="auto">
          <a:xfrm>
            <a:off x="0" y="4445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9878" name="Rectangle 5"/>
          <p:cNvSpPr>
            <a:spLocks noChangeArrowheads="1"/>
          </p:cNvSpPr>
          <p:nvPr/>
        </p:nvSpPr>
        <p:spPr bwMode="auto">
          <a:xfrm>
            <a:off x="455613" y="1431925"/>
            <a:ext cx="843438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Example with MS DOS EDIT:</a:t>
            </a:r>
          </a:p>
          <a:p>
            <a:pPr eaLnBrk="1" hangingPunct="1">
              <a:spcBef>
                <a:spcPct val="0"/>
              </a:spcBef>
            </a:pPr>
            <a:endParaRPr lang="en-GB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←&amp;</a:t>
            </a:r>
            <a:r>
              <a:rPr lang="en-GB" sz="1800" dirty="0" err="1">
                <a:solidFill>
                  <a:srgbClr val="000000"/>
                </a:solidFill>
              </a:rPr>
              <a:t>fS</a:t>
            </a:r>
            <a:r>
              <a:rPr lang="en-GB" sz="1800" dirty="0">
                <a:solidFill>
                  <a:srgbClr val="000000"/>
                </a:solidFill>
              </a:rPr>
              <a:t>←&amp;a5000h2000V←&amp;a90P</a:t>
            </a:r>
            <a:r>
              <a:rPr lang="en-GB" sz="1800" dirty="0">
                <a:solidFill>
                  <a:schemeClr val="bg1"/>
                </a:solidFill>
              </a:rPr>
              <a:t>←(s4p102h40v10,20b10,20s24670TBARCODEINFORMATION←(10U←(sp10hsb4099T</a:t>
            </a:r>
            <a:r>
              <a:rPr lang="en-GB" sz="1800" dirty="0">
                <a:solidFill>
                  <a:srgbClr val="000000"/>
                </a:solidFill>
              </a:rPr>
              <a:t>←&amp;</a:t>
            </a:r>
            <a:r>
              <a:rPr lang="en-GB" sz="1800" dirty="0" err="1">
                <a:solidFill>
                  <a:srgbClr val="000000"/>
                </a:solidFill>
              </a:rPr>
              <a:t>aP</a:t>
            </a:r>
            <a:r>
              <a:rPr lang="en-GB" sz="1800" dirty="0">
                <a:solidFill>
                  <a:srgbClr val="000000"/>
                </a:solidFill>
              </a:rPr>
              <a:t>←&amp;f1S</a:t>
            </a:r>
          </a:p>
          <a:p>
            <a:pPr eaLnBrk="1" hangingPunct="1">
              <a:spcBef>
                <a:spcPct val="0"/>
              </a:spcBef>
            </a:pPr>
            <a:endParaRPr lang="en-GB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Esc: </a:t>
            </a:r>
            <a:r>
              <a:rPr lang="en-GB" sz="1800" dirty="0" err="1">
                <a:solidFill>
                  <a:srgbClr val="000000"/>
                </a:solidFill>
              </a:rPr>
              <a:t>Strg+P</a:t>
            </a:r>
            <a:r>
              <a:rPr lang="en-GB" sz="1800" dirty="0">
                <a:solidFill>
                  <a:srgbClr val="000000"/>
                </a:solidFill>
              </a:rPr>
              <a:t> Alt+27</a:t>
            </a:r>
            <a:br>
              <a:rPr lang="en-GB" sz="1800" dirty="0">
                <a:solidFill>
                  <a:srgbClr val="000000"/>
                </a:solidFill>
              </a:rPr>
            </a:br>
            <a:r>
              <a:rPr lang="en-GB" sz="1800" dirty="0">
                <a:solidFill>
                  <a:srgbClr val="000000"/>
                </a:solidFill>
              </a:rPr>
              <a:t>copy /b filename</a:t>
            </a:r>
            <a:r>
              <a:rPr lang="en-GB" sz="1800" dirty="0"/>
              <a:t> </a:t>
            </a:r>
            <a:r>
              <a:rPr lang="en-GB" sz="1800" dirty="0">
                <a:hlinkClick r:id="rId3" action="ppaction://hlinkfile"/>
              </a:rPr>
              <a:t>\\PCName\PrinterShareName</a:t>
            </a:r>
            <a:endParaRPr lang="en-GB" sz="1800" dirty="0"/>
          </a:p>
        </p:txBody>
      </p:sp>
      <p:pic>
        <p:nvPicPr>
          <p:cNvPr id="79879" name="Picture 6" descr="pd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4988" y="2630488"/>
            <a:ext cx="209867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6183" name="Rectangle 7"/>
          <p:cNvSpPr>
            <a:spLocks noChangeArrowheads="1"/>
          </p:cNvSpPr>
          <p:nvPr/>
        </p:nvSpPr>
        <p:spPr bwMode="auto">
          <a:xfrm>
            <a:off x="481013" y="3883025"/>
            <a:ext cx="8434387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E51909"/>
                </a:solidFill>
              </a:rPr>
              <a:t>SAP:</a:t>
            </a:r>
            <a:endParaRPr lang="en-GB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OSS note: </a:t>
            </a:r>
            <a:r>
              <a:rPr lang="fr-FR" sz="1800" dirty="0">
                <a:solidFill>
                  <a:srgbClr val="000000"/>
                </a:solidFill>
              </a:rPr>
              <a:t>#5196 </a:t>
            </a:r>
            <a:r>
              <a:rPr lang="fr-FR" sz="1800" dirty="0" err="1">
                <a:solidFill>
                  <a:srgbClr val="000000"/>
                </a:solidFill>
              </a:rPr>
              <a:t>lists</a:t>
            </a:r>
            <a:r>
              <a:rPr lang="fr-FR" sz="1800" dirty="0">
                <a:solidFill>
                  <a:srgbClr val="000000"/>
                </a:solidFill>
              </a:rPr>
              <a:t> standard R/3 </a:t>
            </a:r>
            <a:r>
              <a:rPr lang="fr-FR" sz="1800" dirty="0" smtClean="0">
                <a:solidFill>
                  <a:srgbClr val="000000"/>
                </a:solidFill>
              </a:rPr>
              <a:t>bar code </a:t>
            </a:r>
            <a:r>
              <a:rPr lang="fr-FR" sz="1800" dirty="0" err="1">
                <a:solidFill>
                  <a:srgbClr val="000000"/>
                </a:solidFill>
              </a:rPr>
              <a:t>names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fr-FR" sz="1800" dirty="0">
                <a:solidFill>
                  <a:srgbClr val="000000"/>
                </a:solidFill>
              </a:rPr>
              <a:t>OSS note: #45643 </a:t>
            </a:r>
            <a:r>
              <a:rPr lang="fr-FR" sz="1800" dirty="0" err="1">
                <a:solidFill>
                  <a:srgbClr val="000000"/>
                </a:solidFill>
              </a:rPr>
              <a:t>lists</a:t>
            </a:r>
            <a:r>
              <a:rPr lang="fr-FR" sz="1800" dirty="0">
                <a:solidFill>
                  <a:srgbClr val="000000"/>
                </a:solidFill>
              </a:rPr>
              <a:t> PCL-5 command </a:t>
            </a:r>
            <a:r>
              <a:rPr lang="fr-FR" sz="1800" dirty="0" err="1">
                <a:solidFill>
                  <a:srgbClr val="000000"/>
                </a:solidFill>
              </a:rPr>
              <a:t>details</a:t>
            </a:r>
            <a:r>
              <a:rPr lang="fr-FR" sz="1800" dirty="0">
                <a:solidFill>
                  <a:srgbClr val="000000"/>
                </a:solidFill>
              </a:rPr>
              <a:t> for </a:t>
            </a:r>
            <a:r>
              <a:rPr lang="fr-FR" sz="1800" dirty="0" smtClean="0">
                <a:solidFill>
                  <a:srgbClr val="000000"/>
                </a:solidFill>
              </a:rPr>
              <a:t>bar code </a:t>
            </a:r>
            <a:r>
              <a:rPr lang="fr-FR" sz="1800" dirty="0" err="1">
                <a:solidFill>
                  <a:srgbClr val="000000"/>
                </a:solidFill>
              </a:rPr>
              <a:t>attribute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r>
              <a:rPr lang="fr-FR" sz="1800" dirty="0" err="1">
                <a:solidFill>
                  <a:srgbClr val="000000"/>
                </a:solidFill>
              </a:rPr>
              <a:t>selection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fr-FR" sz="1800" dirty="0">
                <a:solidFill>
                  <a:srgbClr val="000000"/>
                </a:solidFill>
              </a:rPr>
              <a:t>SE73 transaction </a:t>
            </a:r>
            <a:r>
              <a:rPr lang="fr-FR" sz="1800" dirty="0" err="1">
                <a:solidFill>
                  <a:srgbClr val="000000"/>
                </a:solidFill>
              </a:rPr>
              <a:t>lists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r>
              <a:rPr lang="fr-FR" sz="1800" dirty="0" err="1">
                <a:solidFill>
                  <a:srgbClr val="000000"/>
                </a:solidFill>
              </a:rPr>
              <a:t>barcode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r>
              <a:rPr lang="fr-FR" sz="1800" dirty="0" err="1">
                <a:solidFill>
                  <a:srgbClr val="000000"/>
                </a:solidFill>
              </a:rPr>
              <a:t>names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fr-FR" sz="1800" dirty="0">
                <a:solidFill>
                  <a:srgbClr val="000000"/>
                </a:solidFill>
              </a:rPr>
              <a:t>SO10, SAPSCRIPT-BARCODETEST (client 000) </a:t>
            </a:r>
            <a:endParaRPr lang="en-GB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SPAD – select device types – add print control: Use in SAP script</a:t>
            </a:r>
            <a:br>
              <a:rPr lang="en-GB" sz="1800" dirty="0">
                <a:solidFill>
                  <a:srgbClr val="000000"/>
                </a:solidFill>
              </a:rPr>
            </a:br>
            <a:endParaRPr lang="en-GB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000000"/>
                </a:solidFill>
              </a:rPr>
              <a:t>                               For Unix/Linux printing via </a:t>
            </a:r>
            <a:r>
              <a:rPr lang="en-GB" sz="1800" dirty="0" err="1">
                <a:solidFill>
                  <a:srgbClr val="000000"/>
                </a:solidFill>
              </a:rPr>
              <a:t>Pearlscript</a:t>
            </a:r>
            <a:r>
              <a:rPr lang="en-GB" sz="1800" dirty="0">
                <a:solidFill>
                  <a:srgbClr val="000000"/>
                </a:solidFill>
              </a:rPr>
              <a:t> see ELP documentation</a:t>
            </a:r>
          </a:p>
        </p:txBody>
      </p:sp>
      <p:sp>
        <p:nvSpPr>
          <p:cNvPr id="79881" name="Rectangle 8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03225" y="152400"/>
            <a:ext cx="84423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de-DE" sz="3000" dirty="0">
                <a:solidFill>
                  <a:srgbClr val="000000"/>
                </a:solidFill>
              </a:rPr>
              <a:t>Intelligent </a:t>
            </a:r>
            <a:r>
              <a:rPr lang="de-DE" sz="3000" dirty="0" smtClean="0">
                <a:solidFill>
                  <a:srgbClr val="000000"/>
                </a:solidFill>
              </a:rPr>
              <a:t>Bar </a:t>
            </a:r>
            <a:r>
              <a:rPr lang="de-DE" sz="3000" dirty="0" err="1" smtClean="0">
                <a:solidFill>
                  <a:srgbClr val="000000"/>
                </a:solidFill>
              </a:rPr>
              <a:t>code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>
                <a:solidFill>
                  <a:srgbClr val="000000"/>
                </a:solidFill>
              </a:rPr>
              <a:t>System</a:t>
            </a:r>
            <a:br>
              <a:rPr lang="de-DE" sz="3000" dirty="0">
                <a:solidFill>
                  <a:srgbClr val="000000"/>
                </a:solidFill>
              </a:rPr>
            </a:br>
            <a:r>
              <a:rPr lang="de-DE" sz="2400" b="1" dirty="0" err="1" smtClean="0">
                <a:solidFill>
                  <a:srgbClr val="000000"/>
                </a:solidFill>
              </a:rPr>
              <a:t>Example</a:t>
            </a:r>
            <a:endParaRPr lang="de-DE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618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3"/>
          <p:cNvSpPr>
            <a:spLocks noChangeArrowheads="1"/>
          </p:cNvSpPr>
          <p:nvPr/>
        </p:nvSpPr>
        <p:spPr bwMode="auto">
          <a:xfrm>
            <a:off x="441325" y="1912034"/>
            <a:ext cx="8434388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FFC000"/>
                </a:solidFill>
              </a:rPr>
              <a:t>Kyocera emulation:</a:t>
            </a:r>
            <a:br>
              <a:rPr lang="en-GB" sz="1800" dirty="0">
                <a:solidFill>
                  <a:srgbClr val="FFC000"/>
                </a:solidFill>
              </a:rPr>
            </a:br>
            <a:r>
              <a:rPr lang="en-GB" sz="1800" dirty="0">
                <a:solidFill>
                  <a:srgbClr val="FFFFFF"/>
                </a:solidFill>
              </a:rPr>
              <a:t>ELP is able to handle all </a:t>
            </a:r>
            <a:r>
              <a:rPr lang="en-GB" sz="1800" dirty="0" err="1">
                <a:solidFill>
                  <a:srgbClr val="FFFFFF"/>
                </a:solidFill>
              </a:rPr>
              <a:t>PreScribe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smtClean="0">
                <a:solidFill>
                  <a:srgbClr val="FFFFFF"/>
                </a:solidFill>
              </a:rPr>
              <a:t>Bar code </a:t>
            </a:r>
            <a:r>
              <a:rPr lang="en-GB" sz="1800" dirty="0">
                <a:solidFill>
                  <a:srgbClr val="FFFFFF"/>
                </a:solidFill>
              </a:rPr>
              <a:t>statements!</a:t>
            </a:r>
            <a:br>
              <a:rPr lang="en-GB" sz="1800" dirty="0">
                <a:solidFill>
                  <a:srgbClr val="FFFFFF"/>
                </a:solidFill>
              </a:rPr>
            </a:br>
            <a:r>
              <a:rPr lang="en-GB" sz="1800" dirty="0">
                <a:solidFill>
                  <a:srgbClr val="FFFFFF"/>
                </a:solidFill>
              </a:rPr>
              <a:t>ELP handles more the 80 other </a:t>
            </a:r>
            <a:r>
              <a:rPr lang="en-GB" sz="1800" dirty="0" err="1">
                <a:solidFill>
                  <a:srgbClr val="FFFFFF"/>
                </a:solidFill>
              </a:rPr>
              <a:t>PreScribe</a:t>
            </a:r>
            <a:r>
              <a:rPr lang="en-GB" sz="1800" dirty="0">
                <a:solidFill>
                  <a:srgbClr val="FFFFFF"/>
                </a:solidFill>
              </a:rPr>
              <a:t> commands.</a:t>
            </a:r>
          </a:p>
          <a:p>
            <a:pPr eaLnBrk="1" hangingPunct="1">
              <a:spcBef>
                <a:spcPct val="0"/>
              </a:spcBef>
            </a:pPr>
            <a:endParaRPr lang="en-GB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FFC000"/>
                </a:solidFill>
              </a:rPr>
              <a:t>SAP (no </a:t>
            </a:r>
            <a:r>
              <a:rPr lang="en-GB" sz="1800" dirty="0" smtClean="0">
                <a:solidFill>
                  <a:srgbClr val="FFC000"/>
                </a:solidFill>
              </a:rPr>
              <a:t>bar code </a:t>
            </a:r>
            <a:r>
              <a:rPr lang="en-GB" sz="1800" dirty="0">
                <a:solidFill>
                  <a:srgbClr val="FFC000"/>
                </a:solidFill>
              </a:rPr>
              <a:t>printed):</a:t>
            </a: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FFFFFF"/>
                </a:solidFill>
              </a:rPr>
              <a:t>In 80% wrong device type (print-control not available)</a:t>
            </a:r>
            <a:br>
              <a:rPr lang="en-GB" sz="1800" dirty="0">
                <a:solidFill>
                  <a:srgbClr val="FFFFFF"/>
                </a:solidFill>
              </a:rPr>
            </a:br>
            <a:r>
              <a:rPr lang="en-GB" sz="1800" dirty="0">
                <a:solidFill>
                  <a:srgbClr val="FFFFFF"/>
                </a:solidFill>
              </a:rPr>
              <a:t>In 15% client use windows driver printing SAP-WIN</a:t>
            </a:r>
          </a:p>
          <a:p>
            <a:pPr eaLnBrk="1" hangingPunct="1">
              <a:spcBef>
                <a:spcPct val="0"/>
              </a:spcBef>
            </a:pPr>
            <a:endParaRPr lang="en-GB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sz="1800" dirty="0">
              <a:solidFill>
                <a:srgbClr val="E51909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FFC000"/>
                </a:solidFill>
              </a:rPr>
              <a:t>User Data Error is printed with an X in </a:t>
            </a:r>
            <a:r>
              <a:rPr lang="en-GB" sz="1800" dirty="0" smtClean="0">
                <a:solidFill>
                  <a:srgbClr val="FFC000"/>
                </a:solidFill>
              </a:rPr>
              <a:t>bar code</a:t>
            </a:r>
            <a:endParaRPr lang="en-GB" sz="1800" dirty="0">
              <a:solidFill>
                <a:srgbClr val="FFC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FFFFFF"/>
                </a:solidFill>
              </a:rPr>
              <a:t>See manual for error information</a:t>
            </a:r>
          </a:p>
          <a:p>
            <a:pPr eaLnBrk="1" hangingPunct="1">
              <a:spcBef>
                <a:spcPct val="0"/>
              </a:spcBef>
            </a:pPr>
            <a:endParaRPr lang="en-GB" sz="18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sz="1800" dirty="0">
              <a:solidFill>
                <a:srgbClr val="E51909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solidFill>
                  <a:srgbClr val="FFC000"/>
                </a:solidFill>
              </a:rPr>
              <a:t>Never print data stream through a windows driver!</a:t>
            </a:r>
          </a:p>
        </p:txBody>
      </p:sp>
      <p:sp>
        <p:nvSpPr>
          <p:cNvPr id="80901" name="Rectangle 4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3225" y="152400"/>
            <a:ext cx="84423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de-DE" sz="3000" dirty="0">
                <a:solidFill>
                  <a:srgbClr val="000000"/>
                </a:solidFill>
              </a:rPr>
              <a:t>Intelligent </a:t>
            </a:r>
            <a:r>
              <a:rPr lang="de-DE" sz="3000" dirty="0" smtClean="0">
                <a:solidFill>
                  <a:srgbClr val="000000"/>
                </a:solidFill>
              </a:rPr>
              <a:t>Bar </a:t>
            </a:r>
            <a:r>
              <a:rPr lang="de-DE" sz="3000" dirty="0" err="1" smtClean="0">
                <a:solidFill>
                  <a:srgbClr val="000000"/>
                </a:solidFill>
              </a:rPr>
              <a:t>code</a:t>
            </a:r>
            <a:r>
              <a:rPr lang="de-DE" sz="3000" dirty="0" smtClean="0">
                <a:solidFill>
                  <a:srgbClr val="000000"/>
                </a:solidFill>
              </a:rPr>
              <a:t> </a:t>
            </a:r>
            <a:r>
              <a:rPr lang="de-DE" sz="3000" dirty="0">
                <a:solidFill>
                  <a:srgbClr val="000000"/>
                </a:solidFill>
              </a:rPr>
              <a:t>System</a:t>
            </a:r>
            <a:br>
              <a:rPr lang="de-DE" sz="3000" dirty="0">
                <a:solidFill>
                  <a:srgbClr val="000000"/>
                </a:solidFill>
              </a:rPr>
            </a:br>
            <a:r>
              <a:rPr lang="de-DE" sz="2400" b="1" dirty="0" err="1" smtClean="0">
                <a:solidFill>
                  <a:srgbClr val="000000"/>
                </a:solidFill>
              </a:rPr>
              <a:t>Tips</a:t>
            </a:r>
            <a:endParaRPr lang="de-DE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3"/>
          <p:cNvSpPr>
            <a:spLocks noGrp="1" noChangeArrowheads="1"/>
          </p:cNvSpPr>
          <p:nvPr>
            <p:ph type="title"/>
          </p:nvPr>
        </p:nvSpPr>
        <p:spPr bwMode="gray">
          <a:noFill/>
          <a:ln>
            <a:miter lim="800000"/>
            <a:headEnd/>
            <a:tailEnd/>
          </a:ln>
        </p:spPr>
        <p:txBody>
          <a:bodyPr vert="horz" wrap="square" lIns="228600" tIns="228600" rIns="22860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latin typeface="Arial" charset="0"/>
              </a:rPr>
              <a:t>OMR codes for envelope machines</a:t>
            </a: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0" y="1695449"/>
          <a:ext cx="4214078" cy="4845464"/>
        </p:xfrm>
        <a:graphic>
          <a:graphicData uri="http://schemas.openxmlformats.org/presentationml/2006/ole">
            <p:oleObj spid="_x0000_s31746" name="Photo Editor Photo" r:id="rId3" imgW="2905531" imgH="1819529" progId="">
              <p:embed/>
            </p:oleObj>
          </a:graphicData>
        </a:graphic>
      </p:graphicFrame>
      <p:sp>
        <p:nvSpPr>
          <p:cNvPr id="11271" name="Text Box 6"/>
          <p:cNvSpPr txBox="1">
            <a:spLocks noChangeArrowheads="1"/>
          </p:cNvSpPr>
          <p:nvPr/>
        </p:nvSpPr>
        <p:spPr bwMode="gray">
          <a:xfrm>
            <a:off x="4452257" y="1715827"/>
            <a:ext cx="4169731" cy="4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 smtClean="0"/>
              <a:t> </a:t>
            </a:r>
            <a:r>
              <a:rPr lang="en-US" sz="2000" dirty="0" err="1"/>
              <a:t>Stielow</a:t>
            </a:r>
            <a:r>
              <a:rPr lang="en-US" sz="2000" dirty="0"/>
              <a:t> / Neopost / </a:t>
            </a:r>
            <a:r>
              <a:rPr lang="en-US" sz="2000" dirty="0" err="1"/>
              <a:t>Hefter</a:t>
            </a:r>
            <a:r>
              <a:rPr lang="en-US" sz="2000" dirty="0"/>
              <a:t> / PFE </a:t>
            </a:r>
            <a:br>
              <a:rPr lang="en-US" sz="2000" dirty="0"/>
            </a:br>
            <a:r>
              <a:rPr lang="en-US" sz="2000" dirty="0"/>
              <a:t>   Pitney Bowes / Kern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Automatic insertion detection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Sequence control / Match codes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Parity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Postal optimization (Archive)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Position, Lines free configurable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Optional reverse [duplex] printing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OMR </a:t>
            </a:r>
            <a:r>
              <a:rPr lang="en-US" sz="2000" dirty="0" err="1" smtClean="0"/>
              <a:t>BarDIMM</a:t>
            </a:r>
            <a:r>
              <a:rPr lang="en-US" sz="2000" dirty="0" smtClean="0"/>
              <a:t> </a:t>
            </a:r>
            <a:r>
              <a:rPr lang="en-US" sz="2000" dirty="0"/>
              <a:t>Emulation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3"/>
          <p:cNvSpPr>
            <a:spLocks noGrp="1" noChangeArrowheads="1"/>
          </p:cNvSpPr>
          <p:nvPr>
            <p:ph type="title"/>
          </p:nvPr>
        </p:nvSpPr>
        <p:spPr bwMode="gray">
          <a:noFill/>
          <a:ln>
            <a:miter lim="800000"/>
            <a:headEnd/>
            <a:tailEnd/>
          </a:ln>
        </p:spPr>
        <p:txBody>
          <a:bodyPr vert="horz" wrap="square" lIns="228600" tIns="228600" rIns="22860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latin typeface="Arial" charset="0"/>
              </a:rPr>
              <a:t>OMR codes for envelope machines</a:t>
            </a:r>
          </a:p>
        </p:txBody>
      </p:sp>
      <p:sp>
        <p:nvSpPr>
          <p:cNvPr id="81925" name="Rectangle 7"/>
          <p:cNvSpPr>
            <a:spLocks noChangeArrowheads="1"/>
          </p:cNvSpPr>
          <p:nvPr/>
        </p:nvSpPr>
        <p:spPr bwMode="auto">
          <a:xfrm>
            <a:off x="0" y="6553200"/>
            <a:ext cx="9144000" cy="309051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   OCR, </a:t>
            </a:r>
            <a:r>
              <a:rPr lang="en-US" sz="1400" dirty="0" smtClean="0">
                <a:solidFill>
                  <a:srgbClr val="000000"/>
                </a:solidFill>
                <a:latin typeface="Arial Black" pitchFamily="34" charset="0"/>
              </a:rPr>
              <a:t>Bar codes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, OMR, Postal optimization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 rot="5400000">
            <a:off x="-29369" y="5355432"/>
            <a:ext cx="809625" cy="750888"/>
            <a:chOff x="284" y="3373"/>
            <a:chExt cx="510" cy="473"/>
          </a:xfrm>
        </p:grpSpPr>
        <p:sp>
          <p:nvSpPr>
            <p:cNvPr id="81932" name="Line 8"/>
            <p:cNvSpPr>
              <a:spLocks noChangeShapeType="1"/>
            </p:cNvSpPr>
            <p:nvPr/>
          </p:nvSpPr>
          <p:spPr bwMode="auto">
            <a:xfrm>
              <a:off x="284" y="3373"/>
              <a:ext cx="0" cy="46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92702" tIns="46351" rIns="92702" bIns="46351"/>
            <a:lstStyle/>
            <a:p>
              <a:endParaRPr lang="de-DE"/>
            </a:p>
          </p:txBody>
        </p:sp>
        <p:sp>
          <p:nvSpPr>
            <p:cNvPr id="81933" name="Line 9"/>
            <p:cNvSpPr>
              <a:spLocks noChangeShapeType="1"/>
            </p:cNvSpPr>
            <p:nvPr/>
          </p:nvSpPr>
          <p:spPr bwMode="auto">
            <a:xfrm>
              <a:off x="556" y="3379"/>
              <a:ext cx="0" cy="46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92702" tIns="46351" rIns="92702" bIns="46351"/>
            <a:lstStyle/>
            <a:p>
              <a:endParaRPr lang="de-DE"/>
            </a:p>
          </p:txBody>
        </p:sp>
        <p:sp>
          <p:nvSpPr>
            <p:cNvPr id="81934" name="Line 10"/>
            <p:cNvSpPr>
              <a:spLocks noChangeShapeType="1"/>
            </p:cNvSpPr>
            <p:nvPr/>
          </p:nvSpPr>
          <p:spPr bwMode="auto">
            <a:xfrm>
              <a:off x="679" y="3380"/>
              <a:ext cx="0" cy="46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92702" tIns="46351" rIns="92702" bIns="46351"/>
            <a:lstStyle/>
            <a:p>
              <a:endParaRPr lang="de-DE"/>
            </a:p>
          </p:txBody>
        </p:sp>
        <p:sp>
          <p:nvSpPr>
            <p:cNvPr id="81935" name="Line 11"/>
            <p:cNvSpPr>
              <a:spLocks noChangeShapeType="1"/>
            </p:cNvSpPr>
            <p:nvPr/>
          </p:nvSpPr>
          <p:spPr bwMode="auto">
            <a:xfrm>
              <a:off x="794" y="3379"/>
              <a:ext cx="0" cy="46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92702" tIns="46351" rIns="92702" bIns="46351"/>
            <a:lstStyle/>
            <a:p>
              <a:endParaRPr lang="de-DE"/>
            </a:p>
          </p:txBody>
        </p:sp>
      </p:grpSp>
      <p:pic>
        <p:nvPicPr>
          <p:cNvPr id="81927" name="Picture 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275" y="2003425"/>
            <a:ext cx="404495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8" name="Text Box 58"/>
          <p:cNvSpPr txBox="1">
            <a:spLocks noChangeArrowheads="1"/>
          </p:cNvSpPr>
          <p:nvPr/>
        </p:nvSpPr>
        <p:spPr bwMode="auto">
          <a:xfrm>
            <a:off x="4397375" y="415448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81929" name="Text Box 59"/>
          <p:cNvSpPr txBox="1">
            <a:spLocks noChangeArrowheads="1"/>
          </p:cNvSpPr>
          <p:nvPr/>
        </p:nvSpPr>
        <p:spPr bwMode="auto">
          <a:xfrm>
            <a:off x="3197225" y="420528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pic>
        <p:nvPicPr>
          <p:cNvPr id="81930" name="Picture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638" y="1704975"/>
            <a:ext cx="405765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1" name="Line 57"/>
          <p:cNvSpPr>
            <a:spLocks noChangeShapeType="1"/>
          </p:cNvSpPr>
          <p:nvPr/>
        </p:nvSpPr>
        <p:spPr bwMode="auto">
          <a:xfrm>
            <a:off x="4025900" y="3251199"/>
            <a:ext cx="1214438" cy="339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_elp-over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391321"/>
            <a:ext cx="7619048" cy="5390477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631371" y="1273629"/>
            <a:ext cx="4299858" cy="1894114"/>
            <a:chOff x="631371" y="1273629"/>
            <a:chExt cx="4299858" cy="1894114"/>
          </a:xfrm>
        </p:grpSpPr>
        <p:sp>
          <p:nvSpPr>
            <p:cNvPr id="4" name="Rechteck 3"/>
            <p:cNvSpPr/>
            <p:nvPr/>
          </p:nvSpPr>
          <p:spPr bwMode="auto">
            <a:xfrm>
              <a:off x="631371" y="1273629"/>
              <a:ext cx="4299858" cy="1676400"/>
            </a:xfrm>
            <a:prstGeom prst="rect">
              <a:avLst/>
            </a:prstGeom>
            <a:solidFill>
              <a:srgbClr val="FFFF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hteck 4"/>
            <p:cNvSpPr/>
            <p:nvPr/>
          </p:nvSpPr>
          <p:spPr bwMode="auto">
            <a:xfrm>
              <a:off x="3048000" y="1948542"/>
              <a:ext cx="566056" cy="1219201"/>
            </a:xfrm>
            <a:prstGeom prst="rect">
              <a:avLst/>
            </a:prstGeom>
            <a:solidFill>
              <a:srgbClr val="FFFF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Rechteck 6"/>
          <p:cNvSpPr/>
          <p:nvPr/>
        </p:nvSpPr>
        <p:spPr bwMode="auto">
          <a:xfrm>
            <a:off x="3656801" y="2955073"/>
            <a:ext cx="1249735" cy="1271239"/>
          </a:xfrm>
          <a:prstGeom prst="rect">
            <a:avLst/>
          </a:prstGeom>
          <a:solidFill>
            <a:srgbClr val="FFFF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4894986" y="3523785"/>
            <a:ext cx="1505814" cy="780586"/>
          </a:xfrm>
          <a:prstGeom prst="rect">
            <a:avLst/>
          </a:prstGeom>
          <a:solidFill>
            <a:srgbClr val="FFFF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3664899" y="4231356"/>
            <a:ext cx="2692357" cy="2626643"/>
          </a:xfrm>
          <a:prstGeom prst="rect">
            <a:avLst/>
          </a:prstGeom>
          <a:solidFill>
            <a:srgbClr val="FFFF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4505838" y="1494112"/>
            <a:ext cx="2329059" cy="1126939"/>
            <a:chOff x="4505838" y="1494112"/>
            <a:chExt cx="2329059" cy="1126939"/>
          </a:xfrm>
        </p:grpSpPr>
        <p:sp>
          <p:nvSpPr>
            <p:cNvPr id="10" name="Rechteck 9"/>
            <p:cNvSpPr/>
            <p:nvPr/>
          </p:nvSpPr>
          <p:spPr bwMode="auto">
            <a:xfrm rot="19062763">
              <a:off x="4505838" y="1742783"/>
              <a:ext cx="2329059" cy="878268"/>
            </a:xfrm>
            <a:prstGeom prst="rect">
              <a:avLst/>
            </a:prstGeom>
            <a:solidFill>
              <a:srgbClr val="FFFF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 rot="14103927">
              <a:off x="5678372" y="1716622"/>
              <a:ext cx="906124" cy="461104"/>
            </a:xfrm>
            <a:prstGeom prst="rect">
              <a:avLst/>
            </a:prstGeom>
            <a:solidFill>
              <a:srgbClr val="FFFF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4811310" y="1516565"/>
            <a:ext cx="3604742" cy="1508303"/>
            <a:chOff x="4811310" y="1516565"/>
            <a:chExt cx="3604742" cy="1508303"/>
          </a:xfrm>
        </p:grpSpPr>
        <p:sp>
          <p:nvSpPr>
            <p:cNvPr id="16" name="Rechteck 15"/>
            <p:cNvSpPr/>
            <p:nvPr/>
          </p:nvSpPr>
          <p:spPr bwMode="auto">
            <a:xfrm>
              <a:off x="6813396" y="1516565"/>
              <a:ext cx="1602656" cy="1092819"/>
            </a:xfrm>
            <a:prstGeom prst="rect">
              <a:avLst/>
            </a:prstGeom>
            <a:solidFill>
              <a:srgbClr val="FFFF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 rot="19845466">
              <a:off x="4811310" y="2722456"/>
              <a:ext cx="2456465" cy="302412"/>
            </a:xfrm>
            <a:prstGeom prst="rect">
              <a:avLst/>
            </a:prstGeom>
            <a:solidFill>
              <a:srgbClr val="FFFF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9" name="Rechteck 18"/>
          <p:cNvSpPr/>
          <p:nvPr/>
        </p:nvSpPr>
        <p:spPr bwMode="auto">
          <a:xfrm rot="21338810">
            <a:off x="816429" y="4361985"/>
            <a:ext cx="1447800" cy="1244158"/>
          </a:xfrm>
          <a:prstGeom prst="rect">
            <a:avLst/>
          </a:prstGeom>
          <a:solidFill>
            <a:srgbClr val="FFFF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1513115" y="4319714"/>
            <a:ext cx="2122711" cy="2485134"/>
            <a:chOff x="1513115" y="4319714"/>
            <a:chExt cx="2122711" cy="2485134"/>
          </a:xfrm>
        </p:grpSpPr>
        <p:sp>
          <p:nvSpPr>
            <p:cNvPr id="20" name="Rechteck 19"/>
            <p:cNvSpPr/>
            <p:nvPr/>
          </p:nvSpPr>
          <p:spPr bwMode="auto">
            <a:xfrm rot="21338810">
              <a:off x="1513115" y="5560690"/>
              <a:ext cx="1447800" cy="1244158"/>
            </a:xfrm>
            <a:prstGeom prst="rect">
              <a:avLst/>
            </a:prstGeom>
            <a:solidFill>
              <a:srgbClr val="FFFF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hteck 20"/>
            <p:cNvSpPr/>
            <p:nvPr/>
          </p:nvSpPr>
          <p:spPr bwMode="auto">
            <a:xfrm>
              <a:off x="2188026" y="4319714"/>
              <a:ext cx="1447800" cy="1244158"/>
            </a:xfrm>
            <a:prstGeom prst="rect">
              <a:avLst/>
            </a:prstGeom>
            <a:solidFill>
              <a:srgbClr val="FFFF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02" tIns="46351" rIns="92702" bIns="46351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6" name="Rechteck 25"/>
          <p:cNvSpPr/>
          <p:nvPr/>
        </p:nvSpPr>
        <p:spPr bwMode="auto">
          <a:xfrm>
            <a:off x="6770914" y="4757058"/>
            <a:ext cx="1709057" cy="1741714"/>
          </a:xfrm>
          <a:prstGeom prst="rect">
            <a:avLst/>
          </a:prstGeom>
          <a:solidFill>
            <a:srgbClr val="FFFF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9" grpId="0" animBg="1"/>
      <p:bldP spid="2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2955925"/>
            <a:ext cx="9144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smtClean="0">
                <a:solidFill>
                  <a:srgbClr val="FFFF00"/>
                </a:solidFill>
              </a:rPr>
              <a:t>Basic Features: </a:t>
            </a:r>
            <a:r>
              <a:rPr lang="de-DE" sz="3200" dirty="0" err="1" smtClean="0">
                <a:solidFill>
                  <a:srgbClr val="FFFF00"/>
                </a:solidFill>
              </a:rPr>
              <a:t>Archiving</a:t>
            </a:r>
            <a:endParaRPr lang="de-DE" sz="32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Archiving</a:t>
            </a:r>
            <a:endParaRPr lang="de-DE" dirty="0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Archiving</a:t>
            </a:r>
            <a:endParaRPr lang="de-DE" sz="14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747044" y="2055814"/>
            <a:ext cx="6230698" cy="31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30188"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- </a:t>
            </a:r>
            <a:r>
              <a:rPr lang="en-US" sz="1600" dirty="0">
                <a:solidFill>
                  <a:schemeClr val="tx2"/>
                </a:solidFill>
              </a:rPr>
              <a:t>as PDF / PCL / </a:t>
            </a:r>
            <a:r>
              <a:rPr lang="en-US" sz="1600" dirty="0" smtClean="0">
                <a:solidFill>
                  <a:schemeClr val="tx2"/>
                </a:solidFill>
              </a:rPr>
              <a:t>or any other  </a:t>
            </a:r>
            <a:r>
              <a:rPr lang="en-US" sz="1600" dirty="0">
                <a:solidFill>
                  <a:schemeClr val="tx2"/>
                </a:solidFill>
              </a:rPr>
              <a:t>data </a:t>
            </a:r>
            <a:r>
              <a:rPr lang="en-US" sz="1600" dirty="0" smtClean="0">
                <a:solidFill>
                  <a:schemeClr val="tx2"/>
                </a:solidFill>
              </a:rPr>
              <a:t>stream format</a:t>
            </a:r>
            <a:r>
              <a:rPr lang="en-US" sz="2000" dirty="0">
                <a:solidFill>
                  <a:schemeClr val="tx2"/>
                </a:solidFill>
              </a:rPr>
              <a:t/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   - </a:t>
            </a:r>
            <a:r>
              <a:rPr lang="en-US" sz="1600" dirty="0">
                <a:solidFill>
                  <a:schemeClr val="tx2"/>
                </a:solidFill>
              </a:rPr>
              <a:t>Index file possible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   - </a:t>
            </a:r>
            <a:r>
              <a:rPr lang="en-US" sz="1600" dirty="0">
                <a:solidFill>
                  <a:schemeClr val="tx2"/>
                </a:solidFill>
              </a:rPr>
              <a:t>Stored to project-, user- </a:t>
            </a:r>
            <a:r>
              <a:rPr lang="en-US" sz="1600" dirty="0" smtClean="0">
                <a:solidFill>
                  <a:schemeClr val="tx2"/>
                </a:solidFill>
              </a:rPr>
              <a:t> and or group-directory </a:t>
            </a:r>
            <a:r>
              <a:rPr lang="en-US" sz="1600" dirty="0">
                <a:solidFill>
                  <a:schemeClr val="tx2"/>
                </a:solidFill>
              </a:rPr>
              <a:t/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</a:t>
            </a:r>
            <a:r>
              <a:rPr lang="en-US" sz="2000" dirty="0">
                <a:solidFill>
                  <a:schemeClr val="tx2"/>
                </a:solidFill>
              </a:rPr>
              <a:t>- </a:t>
            </a:r>
            <a:r>
              <a:rPr lang="en-US" sz="1600" dirty="0">
                <a:solidFill>
                  <a:schemeClr val="tx2"/>
                </a:solidFill>
              </a:rPr>
              <a:t>In / Outgoing streams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</a:t>
            </a:r>
            <a:r>
              <a:rPr lang="en-US" sz="2000" dirty="0">
                <a:solidFill>
                  <a:schemeClr val="tx2"/>
                </a:solidFill>
              </a:rPr>
              <a:t>- </a:t>
            </a:r>
            <a:r>
              <a:rPr lang="en-US" sz="1600" dirty="0">
                <a:solidFill>
                  <a:schemeClr val="tx2"/>
                </a:solidFill>
              </a:rPr>
              <a:t>Reprinting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   </a:t>
            </a:r>
            <a:r>
              <a:rPr lang="en-US" sz="2000" dirty="0">
                <a:solidFill>
                  <a:schemeClr val="tx2"/>
                </a:solidFill>
              </a:rPr>
              <a:t>  - </a:t>
            </a:r>
            <a:r>
              <a:rPr lang="en-US" sz="1600" dirty="0">
                <a:solidFill>
                  <a:schemeClr val="tx2"/>
                </a:solidFill>
              </a:rPr>
              <a:t>Single jobs, booklets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        - </a:t>
            </a:r>
            <a:r>
              <a:rPr lang="en-US" sz="1600" dirty="0">
                <a:solidFill>
                  <a:schemeClr val="tx2"/>
                </a:solidFill>
              </a:rPr>
              <a:t>Copies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</a:t>
            </a:r>
            <a:r>
              <a:rPr lang="en-US" sz="2000" dirty="0">
                <a:solidFill>
                  <a:schemeClr val="tx2"/>
                </a:solidFill>
              </a:rPr>
              <a:t>- </a:t>
            </a:r>
            <a:r>
              <a:rPr lang="en-US" sz="1600" dirty="0">
                <a:solidFill>
                  <a:schemeClr val="tx2"/>
                </a:solidFill>
              </a:rPr>
              <a:t>Postal optimization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     Using collection variables </a:t>
            </a:r>
            <a:r>
              <a:rPr lang="en-US" sz="1600" dirty="0" smtClean="0">
                <a:solidFill>
                  <a:schemeClr val="tx2"/>
                </a:solidFill>
              </a:rPr>
              <a:t>as filenames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gray">
          <a:xfrm>
            <a:off x="1161609" y="5638801"/>
            <a:ext cx="4530725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2000" dirty="0">
                <a:solidFill>
                  <a:srgbClr val="FFFF00"/>
                </a:solidFill>
              </a:rPr>
              <a:t>Archiving works with all kind of data </a:t>
            </a:r>
            <a:r>
              <a:rPr lang="en-US" sz="2000" dirty="0" smtClean="0">
                <a:solidFill>
                  <a:srgbClr val="FFFF00"/>
                </a:solidFill>
              </a:rPr>
              <a:t>stream </a:t>
            </a:r>
            <a:r>
              <a:rPr lang="en-US" sz="2000" dirty="0">
                <a:solidFill>
                  <a:srgbClr val="FFFF00"/>
                </a:solidFill>
              </a:rPr>
              <a:t>formats, PDF conversion with PCL 5 and PCL 6!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16" name="Grafik 15" descr="e_features-archiving3-sm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7086" y="3510532"/>
            <a:ext cx="1736914" cy="1230316"/>
          </a:xfrm>
          <a:prstGeom prst="rect">
            <a:avLst/>
          </a:prstGeom>
        </p:spPr>
      </p:pic>
      <p:pic>
        <p:nvPicPr>
          <p:cNvPr id="17" name="Grafik 16" descr="e_features-archiving1-sm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7086" y="2092989"/>
            <a:ext cx="1736914" cy="1230316"/>
          </a:xfrm>
          <a:prstGeom prst="rect">
            <a:avLst/>
          </a:prstGeom>
        </p:spPr>
      </p:pic>
      <p:pic>
        <p:nvPicPr>
          <p:cNvPr id="18" name="Grafik 17" descr="e_features-archiving2-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86" y="5018846"/>
            <a:ext cx="1736914" cy="1230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eck 41"/>
          <p:cNvSpPr/>
          <p:nvPr/>
        </p:nvSpPr>
        <p:spPr bwMode="auto">
          <a:xfrm>
            <a:off x="7282543" y="0"/>
            <a:ext cx="1861457" cy="94705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itel 42"/>
          <p:cNvSpPr>
            <a:spLocks noGrp="1"/>
          </p:cNvSpPr>
          <p:nvPr>
            <p:ph type="title"/>
          </p:nvPr>
        </p:nvSpPr>
        <p:spPr>
          <a:xfrm>
            <a:off x="1600191" y="274637"/>
            <a:ext cx="5733142" cy="139450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Collect4Printing</a:t>
            </a:r>
            <a:endParaRPr lang="de-DE" dirty="0"/>
          </a:p>
        </p:txBody>
      </p:sp>
      <p:pic>
        <p:nvPicPr>
          <p:cNvPr id="22533" name="Picture 4" descr="PE01561_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9338" y="288925"/>
            <a:ext cx="3014662" cy="20002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824326" name="Text Box 6"/>
          <p:cNvSpPr txBox="1">
            <a:spLocks noChangeArrowheads="1"/>
          </p:cNvSpPr>
          <p:nvPr/>
        </p:nvSpPr>
        <p:spPr bwMode="gray">
          <a:xfrm>
            <a:off x="7058025" y="5811838"/>
            <a:ext cx="16319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70000"/>
              </a:spcBef>
              <a:buSzPct val="80000"/>
            </a:pPr>
            <a:r>
              <a:rPr lang="en-US" sz="1600" dirty="0"/>
              <a:t>Collect and sort</a:t>
            </a:r>
            <a:br>
              <a:rPr lang="en-US" sz="1600" dirty="0"/>
            </a:br>
            <a:r>
              <a:rPr lang="en-US" sz="1600" dirty="0"/>
              <a:t>data streams, </a:t>
            </a:r>
            <a:br>
              <a:rPr lang="en-US" sz="1600" dirty="0"/>
            </a:br>
            <a:r>
              <a:rPr lang="en-US" sz="1600" dirty="0"/>
              <a:t>e.g. User sorted</a:t>
            </a:r>
            <a:endParaRPr lang="en-US" dirty="0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76275" y="2439988"/>
            <a:ext cx="7904163" cy="13477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gray">
          <a:xfrm>
            <a:off x="722313" y="2432050"/>
            <a:ext cx="1778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70000"/>
              </a:spcBef>
              <a:buSzPct val="80000"/>
            </a:pPr>
            <a:r>
              <a:rPr lang="en-US" sz="1400">
                <a:solidFill>
                  <a:srgbClr val="000000"/>
                </a:solidFill>
              </a:rPr>
              <a:t>ELP Monitored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Queues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1924050" y="2984500"/>
            <a:ext cx="1597025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24330" name="Rectangle 10"/>
          <p:cNvSpPr>
            <a:spLocks noChangeArrowheads="1"/>
          </p:cNvSpPr>
          <p:nvPr/>
        </p:nvSpPr>
        <p:spPr bwMode="auto">
          <a:xfrm>
            <a:off x="6799263" y="2984500"/>
            <a:ext cx="1597025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24331" name="Rectangle 11"/>
          <p:cNvSpPr>
            <a:spLocks noChangeArrowheads="1"/>
          </p:cNvSpPr>
          <p:nvPr/>
        </p:nvSpPr>
        <p:spPr bwMode="auto">
          <a:xfrm>
            <a:off x="4271963" y="2998788"/>
            <a:ext cx="1597025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24332" name="Text Box 12"/>
          <p:cNvSpPr txBox="1">
            <a:spLocks noChangeArrowheads="1"/>
          </p:cNvSpPr>
          <p:nvPr/>
        </p:nvSpPr>
        <p:spPr bwMode="gray">
          <a:xfrm>
            <a:off x="6818313" y="3197225"/>
            <a:ext cx="1550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70000"/>
              </a:spcBef>
              <a:buSzPct val="80000"/>
            </a:pPr>
            <a:r>
              <a:rPr lang="en-US" sz="1400" b="1">
                <a:solidFill>
                  <a:srgbClr val="000000"/>
                </a:solidFill>
              </a:rPr>
              <a:t>MyPrintArchive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gray">
          <a:xfrm>
            <a:off x="1935163" y="3171825"/>
            <a:ext cx="1550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70000"/>
              </a:spcBef>
              <a:buSzPct val="80000"/>
            </a:pPr>
            <a:r>
              <a:rPr lang="en-US" sz="1400">
                <a:solidFill>
                  <a:srgbClr val="000000"/>
                </a:solidFill>
              </a:rPr>
              <a:t>Printer A</a:t>
            </a:r>
          </a:p>
        </p:txBody>
      </p:sp>
      <p:sp>
        <p:nvSpPr>
          <p:cNvPr id="824334" name="Text Box 14"/>
          <p:cNvSpPr txBox="1">
            <a:spLocks noChangeArrowheads="1"/>
          </p:cNvSpPr>
          <p:nvPr/>
        </p:nvSpPr>
        <p:spPr bwMode="gray">
          <a:xfrm>
            <a:off x="4238625" y="3186113"/>
            <a:ext cx="1550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70000"/>
              </a:spcBef>
              <a:buSzPct val="80000"/>
            </a:pPr>
            <a:r>
              <a:rPr lang="en-US" sz="1400">
                <a:solidFill>
                  <a:srgbClr val="000000"/>
                </a:solidFill>
              </a:rPr>
              <a:t>Printer B</a:t>
            </a:r>
          </a:p>
        </p:txBody>
      </p:sp>
      <p:sp>
        <p:nvSpPr>
          <p:cNvPr id="824335" name="AutoShape 15"/>
          <p:cNvSpPr>
            <a:spLocks noChangeArrowheads="1"/>
          </p:cNvSpPr>
          <p:nvPr/>
        </p:nvSpPr>
        <p:spPr bwMode="auto">
          <a:xfrm>
            <a:off x="7386638" y="4111625"/>
            <a:ext cx="1119187" cy="1376363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pPr algn="ctr"/>
            <a:endParaRPr lang="de-DE" sz="1400" b="1">
              <a:solidFill>
                <a:srgbClr val="336699"/>
              </a:solidFill>
            </a:endParaRPr>
          </a:p>
        </p:txBody>
      </p:sp>
      <p:sp>
        <p:nvSpPr>
          <p:cNvPr id="824336" name="AutoShape 16"/>
          <p:cNvSpPr>
            <a:spLocks noChangeArrowheads="1"/>
          </p:cNvSpPr>
          <p:nvPr/>
        </p:nvSpPr>
        <p:spPr bwMode="auto">
          <a:xfrm>
            <a:off x="6756400" y="4503738"/>
            <a:ext cx="1119188" cy="1376362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pPr algn="ctr"/>
            <a:endParaRPr lang="de-DE" sz="1400" b="1">
              <a:solidFill>
                <a:srgbClr val="336699"/>
              </a:solidFill>
            </a:endParaRPr>
          </a:p>
        </p:txBody>
      </p:sp>
      <p:sp>
        <p:nvSpPr>
          <p:cNvPr id="824337" name="Text Box 17"/>
          <p:cNvSpPr txBox="1">
            <a:spLocks noChangeArrowheads="1"/>
          </p:cNvSpPr>
          <p:nvPr/>
        </p:nvSpPr>
        <p:spPr bwMode="gray">
          <a:xfrm>
            <a:off x="7424738" y="4237038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70000"/>
              </a:spcBef>
              <a:buSzPct val="80000"/>
            </a:pPr>
            <a:r>
              <a:rPr lang="en-US" sz="1400">
                <a:solidFill>
                  <a:srgbClr val="000000"/>
                </a:solidFill>
              </a:rPr>
              <a:t>User B</a:t>
            </a:r>
          </a:p>
        </p:txBody>
      </p:sp>
      <p:sp>
        <p:nvSpPr>
          <p:cNvPr id="824338" name="Text Box 18"/>
          <p:cNvSpPr txBox="1">
            <a:spLocks noChangeArrowheads="1"/>
          </p:cNvSpPr>
          <p:nvPr/>
        </p:nvSpPr>
        <p:spPr bwMode="gray">
          <a:xfrm>
            <a:off x="6792913" y="46228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70000"/>
              </a:spcBef>
              <a:buSzPct val="80000"/>
            </a:pPr>
            <a:r>
              <a:rPr lang="en-US" sz="1400">
                <a:solidFill>
                  <a:srgbClr val="000000"/>
                </a:solidFill>
              </a:rPr>
              <a:t>User A</a:t>
            </a:r>
          </a:p>
        </p:txBody>
      </p:sp>
      <p:sp>
        <p:nvSpPr>
          <p:cNvPr id="824339" name="Line 19"/>
          <p:cNvSpPr>
            <a:spLocks noChangeShapeType="1"/>
          </p:cNvSpPr>
          <p:nvPr/>
        </p:nvSpPr>
        <p:spPr bwMode="auto">
          <a:xfrm>
            <a:off x="6335713" y="1541463"/>
            <a:ext cx="1109662" cy="15938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824340" name="Line 20"/>
          <p:cNvSpPr>
            <a:spLocks noChangeShapeType="1"/>
          </p:cNvSpPr>
          <p:nvPr/>
        </p:nvSpPr>
        <p:spPr bwMode="auto">
          <a:xfrm flipH="1">
            <a:off x="7485063" y="3527425"/>
            <a:ext cx="12700" cy="11096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H="1">
            <a:off x="2233613" y="1514475"/>
            <a:ext cx="3957637" cy="16462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 flipH="1">
            <a:off x="2259013" y="3187700"/>
            <a:ext cx="0" cy="9921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824343" name="Line 23"/>
          <p:cNvSpPr>
            <a:spLocks noChangeShapeType="1"/>
          </p:cNvSpPr>
          <p:nvPr/>
        </p:nvSpPr>
        <p:spPr bwMode="auto">
          <a:xfrm flipH="1">
            <a:off x="4559300" y="1658938"/>
            <a:ext cx="1631950" cy="1490662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>
            <a:off x="669925" y="1241425"/>
            <a:ext cx="90011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gray">
          <a:xfrm>
            <a:off x="1693863" y="1096963"/>
            <a:ext cx="1935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70000"/>
              </a:spcBef>
              <a:buSzPct val="80000"/>
            </a:pPr>
            <a:r>
              <a:rPr lang="en-US" sz="1600" b="1">
                <a:solidFill>
                  <a:srgbClr val="FF0000"/>
                </a:solidFill>
              </a:rPr>
              <a:t>Standard print job</a:t>
            </a:r>
          </a:p>
        </p:txBody>
      </p:sp>
      <p:sp>
        <p:nvSpPr>
          <p:cNvPr id="824347" name="Text Box 27"/>
          <p:cNvSpPr txBox="1">
            <a:spLocks noChangeArrowheads="1"/>
          </p:cNvSpPr>
          <p:nvPr/>
        </p:nvSpPr>
        <p:spPr bwMode="gray">
          <a:xfrm rot="-2605552">
            <a:off x="4610100" y="2486025"/>
            <a:ext cx="1382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70000"/>
              </a:spcBef>
              <a:buSzPct val="80000"/>
            </a:pPr>
            <a:r>
              <a:rPr lang="en-US" sz="1600" b="1" dirty="0">
                <a:solidFill>
                  <a:srgbClr val="66FF66"/>
                </a:solidFill>
              </a:rPr>
              <a:t>With Trigger</a:t>
            </a:r>
          </a:p>
        </p:txBody>
      </p:sp>
      <p:sp>
        <p:nvSpPr>
          <p:cNvPr id="824348" name="Line 28"/>
          <p:cNvSpPr>
            <a:spLocks noChangeShapeType="1"/>
          </p:cNvSpPr>
          <p:nvPr/>
        </p:nvSpPr>
        <p:spPr bwMode="auto">
          <a:xfrm flipH="1" flipV="1">
            <a:off x="5591175" y="3370263"/>
            <a:ext cx="1646238" cy="1201737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>
              <a:solidFill>
                <a:srgbClr val="66FF66"/>
              </a:solidFill>
            </a:endParaRPr>
          </a:p>
        </p:txBody>
      </p:sp>
      <p:sp>
        <p:nvSpPr>
          <p:cNvPr id="824349" name="Line 29"/>
          <p:cNvSpPr>
            <a:spLocks noChangeShapeType="1"/>
          </p:cNvSpPr>
          <p:nvPr/>
        </p:nvSpPr>
        <p:spPr bwMode="auto">
          <a:xfrm flipH="1">
            <a:off x="5133975" y="3395663"/>
            <a:ext cx="444500" cy="1371600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>
              <a:solidFill>
                <a:srgbClr val="66FF66"/>
              </a:solidFill>
            </a:endParaRPr>
          </a:p>
        </p:txBody>
      </p:sp>
      <p:sp>
        <p:nvSpPr>
          <p:cNvPr id="824350" name="Line 30"/>
          <p:cNvSpPr>
            <a:spLocks noChangeShapeType="1"/>
          </p:cNvSpPr>
          <p:nvPr/>
        </p:nvSpPr>
        <p:spPr bwMode="auto">
          <a:xfrm>
            <a:off x="690563" y="1532387"/>
            <a:ext cx="900112" cy="0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 dirty="0">
              <a:solidFill>
                <a:srgbClr val="66FF99"/>
              </a:solidFill>
            </a:endParaRPr>
          </a:p>
        </p:txBody>
      </p:sp>
      <p:sp>
        <p:nvSpPr>
          <p:cNvPr id="824351" name="Text Box 31"/>
          <p:cNvSpPr txBox="1">
            <a:spLocks noChangeArrowheads="1"/>
          </p:cNvSpPr>
          <p:nvPr/>
        </p:nvSpPr>
        <p:spPr bwMode="gray">
          <a:xfrm>
            <a:off x="1662113" y="1360937"/>
            <a:ext cx="2274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70000"/>
              </a:spcBef>
              <a:buSzPct val="80000"/>
            </a:pPr>
            <a:r>
              <a:rPr lang="en-US" sz="1600" b="1" dirty="0">
                <a:solidFill>
                  <a:srgbClr val="66FF66"/>
                </a:solidFill>
              </a:rPr>
              <a:t>Sent all archived jobs</a:t>
            </a:r>
          </a:p>
        </p:txBody>
      </p:sp>
      <p:sp>
        <p:nvSpPr>
          <p:cNvPr id="22559" name="Text Box 32"/>
          <p:cNvSpPr txBox="1">
            <a:spLocks noChangeArrowheads="1"/>
          </p:cNvSpPr>
          <p:nvPr/>
        </p:nvSpPr>
        <p:spPr bwMode="gray">
          <a:xfrm>
            <a:off x="430213" y="5718175"/>
            <a:ext cx="3317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70000"/>
              </a:spcBef>
              <a:buSzPct val="80000"/>
            </a:pPr>
            <a:r>
              <a:rPr lang="en-US" sz="1600"/>
              <a:t>Send / Distribute all archived jobs to any available printer.</a:t>
            </a:r>
            <a:endParaRPr lang="en-US"/>
          </a:p>
        </p:txBody>
      </p:sp>
      <p:sp>
        <p:nvSpPr>
          <p:cNvPr id="824353" name="Line 33"/>
          <p:cNvSpPr>
            <a:spLocks noChangeShapeType="1"/>
          </p:cNvSpPr>
          <p:nvPr/>
        </p:nvSpPr>
        <p:spPr bwMode="auto">
          <a:xfrm flipH="1" flipV="1">
            <a:off x="3317875" y="3487738"/>
            <a:ext cx="3722688" cy="1123950"/>
          </a:xfrm>
          <a:prstGeom prst="line">
            <a:avLst/>
          </a:prstGeom>
          <a:noFill/>
          <a:ln w="57150">
            <a:solidFill>
              <a:srgbClr val="66FF66"/>
            </a:solidFill>
            <a:prstDash val="lgDashDot"/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>
              <a:solidFill>
                <a:srgbClr val="66FF66"/>
              </a:solidFill>
            </a:endParaRPr>
          </a:p>
        </p:txBody>
      </p:sp>
      <p:sp>
        <p:nvSpPr>
          <p:cNvPr id="824354" name="Line 34"/>
          <p:cNvSpPr>
            <a:spLocks noChangeShapeType="1"/>
          </p:cNvSpPr>
          <p:nvPr/>
        </p:nvSpPr>
        <p:spPr bwMode="auto">
          <a:xfrm flipH="1">
            <a:off x="2847975" y="3540125"/>
            <a:ext cx="404813" cy="587375"/>
          </a:xfrm>
          <a:prstGeom prst="line">
            <a:avLst/>
          </a:prstGeom>
          <a:noFill/>
          <a:ln w="57150">
            <a:solidFill>
              <a:srgbClr val="66FF66"/>
            </a:solidFill>
            <a:prstDash val="lgDashDot"/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>
              <a:solidFill>
                <a:srgbClr val="66FF66"/>
              </a:solidFill>
            </a:endParaRPr>
          </a:p>
        </p:txBody>
      </p:sp>
      <p:sp>
        <p:nvSpPr>
          <p:cNvPr id="824355" name="Line 35"/>
          <p:cNvSpPr>
            <a:spLocks noChangeShapeType="1"/>
          </p:cNvSpPr>
          <p:nvPr/>
        </p:nvSpPr>
        <p:spPr bwMode="auto">
          <a:xfrm flipH="1">
            <a:off x="3279775" y="1671638"/>
            <a:ext cx="2865438" cy="1636712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824356" name="Text Box 36"/>
          <p:cNvSpPr txBox="1">
            <a:spLocks noChangeArrowheads="1"/>
          </p:cNvSpPr>
          <p:nvPr/>
        </p:nvSpPr>
        <p:spPr bwMode="gray">
          <a:xfrm rot="-1888172">
            <a:off x="3389313" y="2817813"/>
            <a:ext cx="1382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70000"/>
              </a:spcBef>
              <a:buSzPct val="80000"/>
            </a:pPr>
            <a:r>
              <a:rPr lang="en-US" sz="1600" b="1" dirty="0">
                <a:solidFill>
                  <a:srgbClr val="66FF66"/>
                </a:solidFill>
              </a:rPr>
              <a:t>With Trigger</a:t>
            </a:r>
          </a:p>
        </p:txBody>
      </p:sp>
      <p:sp>
        <p:nvSpPr>
          <p:cNvPr id="824357" name="Line 37"/>
          <p:cNvSpPr>
            <a:spLocks noChangeShapeType="1"/>
          </p:cNvSpPr>
          <p:nvPr/>
        </p:nvSpPr>
        <p:spPr bwMode="auto">
          <a:xfrm flipV="1">
            <a:off x="8054975" y="1741488"/>
            <a:ext cx="30163" cy="2540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824358" name="Line 38"/>
          <p:cNvSpPr>
            <a:spLocks noChangeShapeType="1"/>
          </p:cNvSpPr>
          <p:nvPr/>
        </p:nvSpPr>
        <p:spPr bwMode="auto">
          <a:xfrm flipH="1">
            <a:off x="5689600" y="1785938"/>
            <a:ext cx="2249488" cy="30765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824359" name="Line 39"/>
          <p:cNvSpPr>
            <a:spLocks noChangeShapeType="1"/>
          </p:cNvSpPr>
          <p:nvPr/>
        </p:nvSpPr>
        <p:spPr bwMode="auto">
          <a:xfrm>
            <a:off x="605289" y="1894561"/>
            <a:ext cx="900112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824361" name="Text Box 41"/>
          <p:cNvSpPr txBox="1">
            <a:spLocks noChangeArrowheads="1"/>
          </p:cNvSpPr>
          <p:nvPr/>
        </p:nvSpPr>
        <p:spPr bwMode="gray">
          <a:xfrm>
            <a:off x="1619701" y="1723111"/>
            <a:ext cx="2747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70000"/>
              </a:spcBef>
              <a:buSzPct val="80000"/>
            </a:pPr>
            <a:r>
              <a:rPr lang="en-US" sz="1600" b="1">
                <a:solidFill>
                  <a:schemeClr val="accent2"/>
                </a:solidFill>
              </a:rPr>
              <a:t>Select/Reprint/Staple Jobs</a:t>
            </a:r>
          </a:p>
        </p:txBody>
      </p:sp>
      <p:sp>
        <p:nvSpPr>
          <p:cNvPr id="22568" name="Rectangle 43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Archiving</a:t>
            </a:r>
            <a:endParaRPr lang="de-DE" sz="140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22570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338" y="4927600"/>
            <a:ext cx="126682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1" name="Picture 47" descr="hp40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4988" y="4257675"/>
            <a:ext cx="1735137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24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2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2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2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2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2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2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2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2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82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82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82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2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82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2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82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82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82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82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326" grpId="0"/>
      <p:bldP spid="824330" grpId="0" animBg="1"/>
      <p:bldP spid="824331" grpId="0" animBg="1"/>
      <p:bldP spid="824332" grpId="0"/>
      <p:bldP spid="824334" grpId="0"/>
      <p:bldP spid="824335" grpId="0" animBg="1"/>
      <p:bldP spid="824336" grpId="0" animBg="1"/>
      <p:bldP spid="824337" grpId="0"/>
      <p:bldP spid="824338" grpId="0"/>
      <p:bldP spid="824339" grpId="0" animBg="1"/>
      <p:bldP spid="824340" grpId="0" animBg="1"/>
      <p:bldP spid="824343" grpId="0" animBg="1"/>
      <p:bldP spid="824347" grpId="0"/>
      <p:bldP spid="824348" grpId="0" animBg="1"/>
      <p:bldP spid="824349" grpId="0" animBg="1"/>
      <p:bldP spid="824350" grpId="0" animBg="1"/>
      <p:bldP spid="824351" grpId="0"/>
      <p:bldP spid="824353" grpId="0" animBg="1"/>
      <p:bldP spid="824354" grpId="0" animBg="1"/>
      <p:bldP spid="824355" grpId="0" animBg="1"/>
      <p:bldP spid="824356" grpId="0"/>
      <p:bldP spid="824357" grpId="0" animBg="1"/>
      <p:bldP spid="824358" grpId="0" animBg="1"/>
      <p:bldP spid="824359" grpId="0" animBg="1"/>
      <p:bldP spid="82436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Collect4Printing</a:t>
            </a:r>
            <a:br>
              <a:rPr lang="de-DE" dirty="0" smtClean="0"/>
            </a:br>
            <a:r>
              <a:rPr lang="de-DE" sz="3600" dirty="0" err="1" smtClean="0"/>
              <a:t>Rule</a:t>
            </a:r>
            <a:r>
              <a:rPr lang="de-DE" sz="3600" dirty="0" smtClean="0"/>
              <a:t> Settings</a:t>
            </a:r>
            <a:endParaRPr lang="de-DE" sz="3600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Archiving</a:t>
            </a:r>
            <a:endParaRPr lang="de-DE" sz="14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00038" y="2003401"/>
            <a:ext cx="7716520" cy="225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 anchor="ctr">
            <a:spAutoFit/>
          </a:bodyPr>
          <a:lstStyle/>
          <a:p>
            <a:r>
              <a:rPr lang="en-GB" sz="1800" b="1" dirty="0" smtClean="0">
                <a:latin typeface="Courier New" pitchFamily="49" charset="0"/>
                <a:cs typeface="Courier New" pitchFamily="49" charset="0"/>
              </a:rPr>
              <a:t>[Collect4Printing]</a:t>
            </a:r>
            <a:endParaRPr lang="de-DE" sz="18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GB" sz="1400" dirty="0" smtClean="0"/>
              <a:t>; All jobs are printed through this named queue to local port NULL</a:t>
            </a:r>
            <a:endParaRPr lang="de-DE" sz="1400" dirty="0" smtClean="0"/>
          </a:p>
          <a:p>
            <a:r>
              <a:rPr lang="en-GB" sz="1400" dirty="0" smtClean="0"/>
              <a:t>; Store file to archive directory, coding the user name and time</a:t>
            </a:r>
            <a:endParaRPr lang="de-DE" sz="1400" dirty="0" smtClean="0"/>
          </a:p>
          <a:p>
            <a:r>
              <a:rPr lang="en-GB" sz="1600" b="1" dirty="0" err="1" smtClean="0">
                <a:latin typeface="Courier New" pitchFamily="49" charset="0"/>
                <a:cs typeface="Courier New" pitchFamily="49" charset="0"/>
              </a:rPr>
              <a:t>OutArchiveDir</a:t>
            </a:r>
            <a:r>
              <a:rPr lang="en-GB" sz="1600" b="1" dirty="0">
                <a:latin typeface="Courier New" pitchFamily="49" charset="0"/>
                <a:cs typeface="Courier New" pitchFamily="49" charset="0"/>
              </a:rPr>
              <a:t>=#</a:t>
            </a:r>
            <a:r>
              <a:rPr lang="en-GB" sz="1600" b="1" dirty="0" err="1">
                <a:latin typeface="Courier New" pitchFamily="49" charset="0"/>
                <a:cs typeface="Courier New" pitchFamily="49" charset="0"/>
              </a:rPr>
              <a:t>ELP_FORMS_PATH#archive</a:t>
            </a:r>
            <a:r>
              <a:rPr lang="en-GB" sz="1600" b="1" dirty="0">
                <a:latin typeface="Courier New" pitchFamily="49" charset="0"/>
                <a:cs typeface="Courier New" pitchFamily="49" charset="0"/>
              </a:rPr>
              <a:t>\#USERNAME#;#DATESERIAL#</a:t>
            </a:r>
            <a:endParaRPr lang="de-DE" sz="16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GB" sz="1400" dirty="0"/>
              <a:t>; If print files are older then 5 days erase them</a:t>
            </a:r>
            <a:endParaRPr lang="de-DE" sz="1400" dirty="0"/>
          </a:p>
          <a:p>
            <a:r>
              <a:rPr lang="en-GB" sz="1600" b="1" dirty="0" err="1">
                <a:latin typeface="Courier New" pitchFamily="49" charset="0"/>
                <a:cs typeface="Courier New" pitchFamily="49" charset="0"/>
              </a:rPr>
              <a:t>ArchiveDays</a:t>
            </a:r>
            <a:r>
              <a:rPr lang="en-GB" sz="1600" b="1" dirty="0">
                <a:latin typeface="Courier New" pitchFamily="49" charset="0"/>
                <a:cs typeface="Courier New" pitchFamily="49" charset="0"/>
              </a:rPr>
              <a:t>=5</a:t>
            </a:r>
          </a:p>
          <a:p>
            <a:r>
              <a:rPr lang="en-GB" sz="1600" b="1" dirty="0">
                <a:latin typeface="Courier New" pitchFamily="49" charset="0"/>
                <a:cs typeface="Courier New" pitchFamily="49" charset="0"/>
              </a:rPr>
              <a:t>Exit=ON</a:t>
            </a:r>
            <a:endParaRPr lang="de-DE" sz="1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250950" y="4592320"/>
            <a:ext cx="7963382" cy="193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 anchor="ctr">
            <a:spAutoFit/>
          </a:bodyPr>
          <a:lstStyle/>
          <a:p>
            <a:r>
              <a:rPr lang="en-GB" sz="1800" b="1" dirty="0">
                <a:latin typeface="Courier New" pitchFamily="49" charset="0"/>
                <a:cs typeface="Courier New" pitchFamily="49" charset="0"/>
              </a:rPr>
              <a:t>[Print all]</a:t>
            </a:r>
            <a:endParaRPr lang="de-DE" sz="18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GB" sz="1600" b="1" dirty="0" err="1">
                <a:latin typeface="Courier New" pitchFamily="49" charset="0"/>
                <a:cs typeface="Courier New" pitchFamily="49" charset="0"/>
              </a:rPr>
              <a:t>Trigger_Binary</a:t>
            </a:r>
            <a:r>
              <a:rPr lang="en-GB" sz="1600" b="1" dirty="0">
                <a:latin typeface="Courier New" pitchFamily="49" charset="0"/>
                <a:cs typeface="Courier New" pitchFamily="49" charset="0"/>
              </a:rPr>
              <a:t>=!</a:t>
            </a:r>
            <a:r>
              <a:rPr lang="en-GB" sz="1600" b="1" dirty="0" err="1">
                <a:latin typeface="Courier New" pitchFamily="49" charset="0"/>
                <a:cs typeface="Courier New" pitchFamily="49" charset="0"/>
              </a:rPr>
              <a:t>PrintAll</a:t>
            </a:r>
            <a:r>
              <a:rPr lang="en-GB" sz="1600" b="1" dirty="0">
                <a:latin typeface="Courier New" pitchFamily="49" charset="0"/>
                <a:cs typeface="Courier New" pitchFamily="49" charset="0"/>
              </a:rPr>
              <a:t>!</a:t>
            </a:r>
          </a:p>
          <a:p>
            <a:r>
              <a:rPr lang="en-GB" sz="1400" dirty="0"/>
              <a:t>; All stored jobs are inserted at actual jobs end</a:t>
            </a:r>
            <a:endParaRPr lang="de-DE" sz="1400" dirty="0"/>
          </a:p>
          <a:p>
            <a:r>
              <a:rPr lang="en-GB" sz="1600" b="1" dirty="0" err="1">
                <a:latin typeface="Courier New" pitchFamily="49" charset="0"/>
                <a:cs typeface="Courier New" pitchFamily="49" charset="0"/>
              </a:rPr>
              <a:t>InsertPrintFilesAtJobEnd</a:t>
            </a:r>
            <a:r>
              <a:rPr lang="en-GB" sz="1600" b="1" dirty="0">
                <a:latin typeface="Courier New" pitchFamily="49" charset="0"/>
                <a:cs typeface="Courier New" pitchFamily="49" charset="0"/>
              </a:rPr>
              <a:t>=#</a:t>
            </a:r>
            <a:r>
              <a:rPr lang="en-GB" sz="1600" b="1" dirty="0" err="1">
                <a:latin typeface="Courier New" pitchFamily="49" charset="0"/>
                <a:cs typeface="Courier New" pitchFamily="49" charset="0"/>
              </a:rPr>
              <a:t>ELP_FORMS_PATH#archive</a:t>
            </a:r>
            <a:r>
              <a:rPr lang="en-GB" sz="1600" b="1" dirty="0">
                <a:latin typeface="Courier New" pitchFamily="49" charset="0"/>
                <a:cs typeface="Courier New" pitchFamily="49" charset="0"/>
              </a:rPr>
              <a:t>\#USERNAME#\*.*</a:t>
            </a:r>
          </a:p>
          <a:p>
            <a:r>
              <a:rPr lang="en-GB" sz="1400" dirty="0"/>
              <a:t>; and the trigger job is not printed</a:t>
            </a:r>
            <a:endParaRPr lang="de-DE" sz="1400" dirty="0"/>
          </a:p>
          <a:p>
            <a:r>
              <a:rPr lang="en-GB" sz="1600" b="1" dirty="0" err="1">
                <a:latin typeface="Courier New" pitchFamily="49" charset="0"/>
                <a:cs typeface="Courier New" pitchFamily="49" charset="0"/>
              </a:rPr>
              <a:t>KillJob</a:t>
            </a:r>
            <a:r>
              <a:rPr lang="en-GB" sz="1600" b="1" dirty="0">
                <a:latin typeface="Courier New" pitchFamily="49" charset="0"/>
                <a:cs typeface="Courier New" pitchFamily="49" charset="0"/>
              </a:rPr>
              <a:t>=ON</a:t>
            </a:r>
            <a:endParaRPr lang="de-DE" sz="16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4" name="Picture 11" descr="hp4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5700" y="3475419"/>
            <a:ext cx="1254125" cy="101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7625" y="4668838"/>
            <a:ext cx="1219200" cy="1741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0800" y="4705350"/>
            <a:ext cx="12128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 anchor="ctr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</a:rPr>
              <a:t>!</a:t>
            </a:r>
            <a:r>
              <a:rPr lang="en-GB" sz="1800" b="1" dirty="0" err="1">
                <a:solidFill>
                  <a:srgbClr val="000000"/>
                </a:solidFill>
              </a:rPr>
              <a:t>PrintAll</a:t>
            </a:r>
            <a:r>
              <a:rPr lang="en-GB" sz="1800" b="1" dirty="0">
                <a:solidFill>
                  <a:srgbClr val="000000"/>
                </a:solidFill>
              </a:rPr>
              <a:t>!</a:t>
            </a:r>
            <a:br>
              <a:rPr lang="en-GB" sz="1800" b="1" dirty="0">
                <a:solidFill>
                  <a:srgbClr val="000000"/>
                </a:solidFill>
              </a:rPr>
            </a:br>
            <a:r>
              <a:rPr lang="en-GB" sz="1800" b="1" dirty="0">
                <a:solidFill>
                  <a:srgbClr val="000000"/>
                </a:solidFill>
              </a:rPr>
              <a:t/>
            </a:r>
            <a:br>
              <a:rPr lang="en-GB" sz="1800" b="1" dirty="0">
                <a:solidFill>
                  <a:srgbClr val="000000"/>
                </a:solidFill>
              </a:rPr>
            </a:br>
            <a:r>
              <a:rPr lang="en-GB" sz="1800" b="1" dirty="0">
                <a:solidFill>
                  <a:srgbClr val="000000"/>
                </a:solidFill>
              </a:rPr>
              <a:t>Send</a:t>
            </a:r>
            <a:br>
              <a:rPr lang="en-GB" sz="1800" b="1" dirty="0">
                <a:solidFill>
                  <a:srgbClr val="000000"/>
                </a:solidFill>
              </a:rPr>
            </a:br>
            <a:r>
              <a:rPr lang="en-GB" sz="1800" b="1" dirty="0">
                <a:solidFill>
                  <a:srgbClr val="000000"/>
                </a:solidFill>
              </a:rPr>
              <a:t>via</a:t>
            </a:r>
            <a:br>
              <a:rPr lang="en-GB" sz="1800" b="1" dirty="0">
                <a:solidFill>
                  <a:srgbClr val="000000"/>
                </a:solidFill>
              </a:rPr>
            </a:br>
            <a:r>
              <a:rPr lang="en-GB" sz="1800" b="1" dirty="0">
                <a:solidFill>
                  <a:srgbClr val="000000"/>
                </a:solidFill>
              </a:rPr>
              <a:t>Batch file</a:t>
            </a:r>
            <a:br>
              <a:rPr lang="en-GB" sz="1800" b="1" dirty="0">
                <a:solidFill>
                  <a:srgbClr val="000000"/>
                </a:solidFill>
              </a:rPr>
            </a:br>
            <a:r>
              <a:rPr lang="en-GB" sz="1800" b="1" dirty="0">
                <a:solidFill>
                  <a:srgbClr val="000000"/>
                </a:solidFill>
              </a:rPr>
              <a:t>to queue</a:t>
            </a:r>
            <a:endParaRPr lang="de-DE" sz="1800" b="1" dirty="0">
              <a:solidFill>
                <a:srgbClr val="000000"/>
              </a:solidFill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888999" y="4851400"/>
            <a:ext cx="444501" cy="3175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V="1">
            <a:off x="6486524" y="2057399"/>
            <a:ext cx="1616075" cy="3016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>
            <a:off x="8143776" y="1955799"/>
            <a:ext cx="870049" cy="1069975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pPr algn="ctr"/>
            <a:endParaRPr lang="de-DE" sz="1400" b="1">
              <a:solidFill>
                <a:srgbClr val="336699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8039100" y="1997075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70000"/>
              </a:spcBef>
              <a:buSzPct val="80000"/>
            </a:pPr>
            <a:r>
              <a:rPr lang="en-US" sz="1400" dirty="0">
                <a:solidFill>
                  <a:srgbClr val="000000"/>
                </a:solidFill>
              </a:rPr>
              <a:t>User A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8650406" y="3187700"/>
            <a:ext cx="13159" cy="23495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 flipV="1">
            <a:off x="7385050" y="4378323"/>
            <a:ext cx="1162050" cy="1158876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/>
      <p:bldP spid="17" grpId="0" animBg="1"/>
      <p:bldP spid="21" grpId="0" animBg="1"/>
      <p:bldP spid="2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9267" y="1256112"/>
            <a:ext cx="4056390" cy="543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913" y="2308448"/>
            <a:ext cx="3613314" cy="350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871731" y="4830017"/>
            <a:ext cx="38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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469018" y="4200361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Archiving</a:t>
            </a:r>
            <a:endParaRPr lang="de-DE" sz="14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522387" y="2822661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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813873" y="2339267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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5883198" y="1875812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Ž</a:t>
            </a:r>
          </a:p>
        </p:txBody>
      </p:sp>
      <p:sp>
        <p:nvSpPr>
          <p:cNvPr id="22" name="Rectangle 35"/>
          <p:cNvSpPr>
            <a:spLocks noChangeArrowheads="1"/>
          </p:cNvSpPr>
          <p:nvPr/>
        </p:nvSpPr>
        <p:spPr bwMode="auto">
          <a:xfrm>
            <a:off x="5343071" y="4000500"/>
            <a:ext cx="392399" cy="3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latin typeface="Wingdings" pitchFamily="2" charset="2"/>
              </a:rPr>
              <a:t>’</a:t>
            </a:r>
            <a:endParaRPr lang="de-DE" sz="1800" dirty="0">
              <a:solidFill>
                <a:srgbClr val="FF0000"/>
              </a:solidFill>
              <a:latin typeface="Wingdings" pitchFamily="2" charset="2"/>
            </a:endParaRP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5540437" y="313340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‘</a:t>
            </a:r>
          </a:p>
        </p:txBody>
      </p:sp>
      <p:sp>
        <p:nvSpPr>
          <p:cNvPr id="25" name="Titel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Archiving</a:t>
            </a:r>
            <a:endParaRPr lang="de-DE" dirty="0"/>
          </a:p>
        </p:txBody>
      </p:sp>
      <p:sp>
        <p:nvSpPr>
          <p:cNvPr id="27" name="Rectangle 35"/>
          <p:cNvSpPr>
            <a:spLocks noChangeArrowheads="1"/>
          </p:cNvSpPr>
          <p:nvPr/>
        </p:nvSpPr>
        <p:spPr bwMode="auto">
          <a:xfrm>
            <a:off x="5353958" y="5655125"/>
            <a:ext cx="392399" cy="3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latin typeface="Wingdings" pitchFamily="2" charset="2"/>
              </a:rPr>
              <a:t>“</a:t>
            </a:r>
            <a:endParaRPr lang="de-DE" sz="1800" dirty="0">
              <a:solidFill>
                <a:srgbClr val="FF0000"/>
              </a:solidFill>
              <a:latin typeface="Wingdings" pitchFamily="2" charset="2"/>
            </a:endParaRPr>
          </a:p>
        </p:txBody>
      </p:sp>
      <p:sp>
        <p:nvSpPr>
          <p:cNvPr id="29" name="Rectangle 35"/>
          <p:cNvSpPr>
            <a:spLocks noChangeArrowheads="1"/>
          </p:cNvSpPr>
          <p:nvPr/>
        </p:nvSpPr>
        <p:spPr bwMode="auto">
          <a:xfrm>
            <a:off x="5571674" y="6297386"/>
            <a:ext cx="392399" cy="3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  <a:latin typeface="Wingdings" pitchFamily="2" charset="2"/>
              </a:rPr>
              <a:t>”</a:t>
            </a:r>
            <a:endParaRPr lang="de-DE" sz="1800" dirty="0">
              <a:solidFill>
                <a:srgbClr val="FF0000"/>
              </a:solidFill>
              <a:latin typeface="Wingdings" pitchFamily="2" charset="2"/>
            </a:endParaRPr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 flipV="1">
            <a:off x="1159102" y="2830285"/>
            <a:ext cx="3478212" cy="21159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15" grpId="0" autoUpdateAnimBg="0"/>
      <p:bldP spid="16" grpId="0" autoUpdateAnimBg="0"/>
      <p:bldP spid="19" grpId="0" autoUpdateAnimBg="0"/>
      <p:bldP spid="22" grpId="0" autoUpdateAnimBg="0"/>
      <p:bldP spid="23" grpId="0" autoUpdateAnimBg="0"/>
      <p:bldP spid="27" grpId="0" autoUpdateAnimBg="0"/>
      <p:bldP spid="29" grpId="0" autoUpdateAnimBg="0"/>
      <p:bldP spid="3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Archiving</a:t>
            </a:r>
            <a:r>
              <a:rPr lang="de-DE" dirty="0" smtClean="0"/>
              <a:t> Options</a:t>
            </a:r>
            <a:endParaRPr lang="de-DE" dirty="0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Archiving</a:t>
            </a:r>
            <a:endParaRPr lang="de-DE" sz="14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2498721" y="1987778"/>
            <a:ext cx="331470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30188"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2000" dirty="0">
                <a:solidFill>
                  <a:schemeClr val="tx2"/>
                </a:solidFill>
              </a:rPr>
              <a:t>Collect4Printing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   - </a:t>
            </a:r>
            <a:r>
              <a:rPr lang="en-US" sz="1600" dirty="0">
                <a:solidFill>
                  <a:schemeClr val="tx2"/>
                </a:solidFill>
              </a:rPr>
              <a:t>Collect Data streams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   - </a:t>
            </a:r>
            <a:r>
              <a:rPr lang="en-US" sz="1600" dirty="0">
                <a:solidFill>
                  <a:schemeClr val="tx2"/>
                </a:solidFill>
              </a:rPr>
              <a:t>Send them as one Job to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   any available printer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</a:t>
            </a:r>
            <a:r>
              <a:rPr lang="en-US" sz="2000" dirty="0">
                <a:solidFill>
                  <a:schemeClr val="tx2"/>
                </a:solidFill>
              </a:rPr>
              <a:t>-</a:t>
            </a:r>
            <a:r>
              <a:rPr lang="en-US" sz="1600" dirty="0">
                <a:solidFill>
                  <a:schemeClr val="tx2"/>
                </a:solidFill>
              </a:rPr>
              <a:t> staple them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gray">
          <a:xfrm>
            <a:off x="5361664" y="3584576"/>
            <a:ext cx="3082925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30188"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2000" dirty="0">
                <a:solidFill>
                  <a:schemeClr val="tx2"/>
                </a:solidFill>
              </a:rPr>
              <a:t>Print job splitting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   - </a:t>
            </a:r>
            <a:r>
              <a:rPr lang="en-US" sz="1600" dirty="0">
                <a:solidFill>
                  <a:schemeClr val="tx2"/>
                </a:solidFill>
              </a:rPr>
              <a:t>Separate big jobs into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   single documents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 </a:t>
            </a:r>
            <a:r>
              <a:rPr lang="en-US" sz="2000" dirty="0">
                <a:solidFill>
                  <a:schemeClr val="tx2"/>
                </a:solidFill>
              </a:rPr>
              <a:t>-</a:t>
            </a:r>
            <a:r>
              <a:rPr lang="en-US" sz="1600" dirty="0">
                <a:solidFill>
                  <a:schemeClr val="tx2"/>
                </a:solidFill>
              </a:rPr>
              <a:t> Work load balancing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</a:t>
            </a:r>
            <a:r>
              <a:rPr lang="en-US" sz="2000" dirty="0">
                <a:solidFill>
                  <a:schemeClr val="tx2"/>
                </a:solidFill>
              </a:rPr>
              <a:t> - </a:t>
            </a:r>
            <a:r>
              <a:rPr lang="en-US" sz="1600" dirty="0">
                <a:solidFill>
                  <a:schemeClr val="tx2"/>
                </a:solidFill>
              </a:rPr>
              <a:t>Postal optimization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3347805" y="5534706"/>
            <a:ext cx="3482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30188"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2000" dirty="0">
                <a:solidFill>
                  <a:schemeClr val="tx2"/>
                </a:solidFill>
              </a:rPr>
              <a:t>Insert stored data streams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  attach data streams, data sheets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  on the fly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858379" y="3539681"/>
            <a:ext cx="801687" cy="985838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pPr algn="ctr"/>
            <a:endParaRPr lang="de-DE" sz="1400" b="1">
              <a:solidFill>
                <a:srgbClr val="336699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gray">
          <a:xfrm>
            <a:off x="894891" y="3615881"/>
            <a:ext cx="766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70000"/>
              </a:spcBef>
              <a:buSzPct val="80000"/>
            </a:pPr>
            <a:r>
              <a:rPr lang="en-US" sz="1400" dirty="0">
                <a:solidFill>
                  <a:srgbClr val="000000"/>
                </a:solidFill>
              </a:rPr>
              <a:t>User A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>
            <a:off x="1306054" y="4087369"/>
            <a:ext cx="0" cy="9921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pic>
        <p:nvPicPr>
          <p:cNvPr id="13" name="Picture 16" descr="hp4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91" y="5001770"/>
            <a:ext cx="1124333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PE01561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365" y="2226658"/>
            <a:ext cx="1744663" cy="115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1252079" y="3133281"/>
            <a:ext cx="1587" cy="4476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Archiving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View</a:t>
            </a:r>
            <a:endParaRPr lang="de-DE" dirty="0"/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 Black" pitchFamily="34" charset="0"/>
              </a:rPr>
              <a:t>   </a:t>
            </a:r>
            <a:r>
              <a:rPr lang="en-US" sz="1400" dirty="0">
                <a:solidFill>
                  <a:srgbClr val="000000"/>
                </a:solidFill>
                <a:latin typeface="Arial Black" pitchFamily="34" charset="0"/>
              </a:rPr>
              <a:t>Archiving</a:t>
            </a:r>
            <a:endParaRPr lang="de-DE" sz="1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gray">
          <a:xfrm>
            <a:off x="4343400" y="1832840"/>
            <a:ext cx="452278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 smtClean="0"/>
              <a:t>Access to all archives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 smtClean="0"/>
              <a:t>Stores </a:t>
            </a:r>
            <a:r>
              <a:rPr lang="en-US" sz="2000" dirty="0"/>
              <a:t>the print data </a:t>
            </a:r>
            <a:r>
              <a:rPr lang="en-US" sz="2000" dirty="0" smtClean="0"/>
              <a:t>stream and </a:t>
            </a:r>
            <a:r>
              <a:rPr lang="en-US" sz="2000" dirty="0"/>
              <a:t>/ or PDF </a:t>
            </a:r>
            <a:r>
              <a:rPr lang="en-US" sz="2000" dirty="0" smtClean="0"/>
              <a:t>format</a:t>
            </a:r>
            <a:endParaRPr lang="en-US" sz="18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smart search routines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reprint, email, view function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Collect and print jobs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Optional: Delete jobs </a:t>
            </a:r>
            <a:r>
              <a:rPr lang="en-US" sz="2000" dirty="0" smtClean="0"/>
              <a:t>after </a:t>
            </a:r>
            <a:r>
              <a:rPr lang="en-US" sz="2000" dirty="0"/>
              <a:t>X </a:t>
            </a:r>
            <a:r>
              <a:rPr lang="en-US" sz="2000" dirty="0" smtClean="0"/>
              <a:t>days.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FFFF00"/>
                </a:solidFill>
              </a:rPr>
              <a:t> Generate index files for </a:t>
            </a:r>
            <a:r>
              <a:rPr lang="en-US" sz="2000" dirty="0">
                <a:solidFill>
                  <a:srgbClr val="FFFF00"/>
                </a:solidFill>
              </a:rPr>
              <a:t>professional </a:t>
            </a:r>
            <a:r>
              <a:rPr lang="en-US" sz="2000" dirty="0" smtClean="0">
                <a:solidFill>
                  <a:srgbClr val="FFFF00"/>
                </a:solidFill>
              </a:rPr>
              <a:t>archive systems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968500"/>
            <a:ext cx="3782891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25"/>
          <p:cNvSpPr>
            <a:spLocks noChangeShapeType="1"/>
          </p:cNvSpPr>
          <p:nvPr/>
        </p:nvSpPr>
        <p:spPr bwMode="auto">
          <a:xfrm>
            <a:off x="1790701" y="5542642"/>
            <a:ext cx="1605641" cy="131535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Archiving</a:t>
            </a:r>
            <a:r>
              <a:rPr lang="de-DE" dirty="0" smtClean="0"/>
              <a:t>: Print</a:t>
            </a:r>
            <a:endParaRPr lang="de-DE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Archiving</a:t>
            </a:r>
            <a:endParaRPr lang="de-DE" sz="140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38" y="2138363"/>
            <a:ext cx="49022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gray">
          <a:xfrm>
            <a:off x="5251450" y="1840477"/>
            <a:ext cx="377983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 smtClean="0"/>
              <a:t> </a:t>
            </a:r>
            <a:r>
              <a:rPr lang="en-US" sz="2000" dirty="0"/>
              <a:t>Sort collected print </a:t>
            </a:r>
            <a:r>
              <a:rPr lang="en-US" sz="2000" dirty="0" smtClean="0"/>
              <a:t>streams, booklets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 smtClean="0"/>
              <a:t>Drag </a:t>
            </a:r>
            <a:r>
              <a:rPr lang="en-US" sz="2000" dirty="0"/>
              <a:t>&amp; Drop new </a:t>
            </a:r>
            <a:r>
              <a:rPr lang="en-US" sz="2000" dirty="0" smtClean="0"/>
              <a:t>streams</a:t>
            </a:r>
            <a:endParaRPr lang="en-US" sz="20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Select destination </a:t>
            </a:r>
            <a:r>
              <a:rPr lang="en-US" sz="2000" dirty="0" smtClean="0"/>
              <a:t>printer</a:t>
            </a:r>
            <a:endParaRPr lang="en-US" sz="20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Staple, Delete printed </a:t>
            </a:r>
            <a:r>
              <a:rPr lang="en-US" sz="2000" dirty="0" smtClean="0"/>
              <a:t>jobs</a:t>
            </a:r>
            <a:endParaRPr lang="en-US" sz="20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Reprints from to </a:t>
            </a:r>
            <a:r>
              <a:rPr lang="en-US" sz="2000" dirty="0" smtClean="0"/>
              <a:t>page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</a:pPr>
            <a:endParaRPr lang="en-US" sz="2000" dirty="0" smtClean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 smtClean="0"/>
              <a:t> User </a:t>
            </a:r>
            <a:r>
              <a:rPr lang="en-US" sz="2000" dirty="0"/>
              <a:t>specific </a:t>
            </a:r>
            <a:r>
              <a:rPr lang="en-US" sz="2000" dirty="0" err="1"/>
              <a:t>PPAdmin</a:t>
            </a:r>
            <a:r>
              <a:rPr lang="en-US" sz="2000" dirty="0"/>
              <a:t> </a:t>
            </a:r>
            <a:r>
              <a:rPr lang="en-US" sz="2000" dirty="0" smtClean="0"/>
              <a:t>with Archive </a:t>
            </a:r>
            <a:r>
              <a:rPr lang="en-US" sz="2000" dirty="0"/>
              <a:t>tab only.</a:t>
            </a:r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>
            <a:off x="185057" y="1077686"/>
            <a:ext cx="664027" cy="91439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Create </a:t>
            </a:r>
            <a:r>
              <a:rPr lang="de-DE" dirty="0" err="1" smtClean="0"/>
              <a:t>searchable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PDF </a:t>
            </a:r>
            <a:r>
              <a:rPr lang="de-DE" dirty="0" err="1" smtClean="0"/>
              <a:t>documents</a:t>
            </a:r>
            <a:endParaRPr lang="de-DE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6597650"/>
            <a:ext cx="9144000" cy="3048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rial Black" pitchFamily="34" charset="0"/>
              </a:rPr>
              <a:t>   </a:t>
            </a:r>
            <a:r>
              <a:rPr lang="en-US" sz="1400">
                <a:solidFill>
                  <a:srgbClr val="000000"/>
                </a:solidFill>
                <a:latin typeface="Arial Black" pitchFamily="34" charset="0"/>
              </a:rPr>
              <a:t>Archiving</a:t>
            </a:r>
            <a:endParaRPr lang="de-DE" sz="14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gray">
          <a:xfrm>
            <a:off x="746121" y="1868034"/>
            <a:ext cx="7668536" cy="45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Problem: </a:t>
            </a:r>
            <a:r>
              <a:rPr lang="en-US" sz="1800" dirty="0" smtClean="0">
                <a:solidFill>
                  <a:schemeClr val="tx2"/>
                </a:solidFill>
              </a:rPr>
              <a:t/>
            </a:r>
            <a:br>
              <a:rPr lang="en-US" sz="1800" dirty="0" smtClean="0">
                <a:solidFill>
                  <a:schemeClr val="tx2"/>
                </a:solidFill>
              </a:rPr>
            </a:br>
            <a:endParaRPr lang="en-US" sz="1800" dirty="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Modern Windows drivers don´t encode readable text with a standard symbol set.</a:t>
            </a:r>
          </a:p>
          <a:p>
            <a:pPr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endParaRPr lang="en-US" sz="1800" dirty="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Solutions:</a:t>
            </a:r>
          </a:p>
          <a:p>
            <a:pPr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endParaRPr lang="en-US" sz="1800" dirty="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ConvertSoftFont2ISO=ON</a:t>
            </a:r>
          </a:p>
          <a:p>
            <a:pPr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When activated ELP tries to convert all TrueType font based texts from the Windows  stream based coding, into ISO. As a result, the PDF converter creates searchable PDFs. </a:t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/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800" dirty="0" err="1" smtClean="0">
                <a:solidFill>
                  <a:schemeClr val="tx2"/>
                </a:solidFill>
              </a:rPr>
              <a:t>RemoveDownLoadFont</a:t>
            </a:r>
            <a:r>
              <a:rPr lang="en-US" sz="1800" dirty="0" smtClean="0">
                <a:solidFill>
                  <a:schemeClr val="tx2"/>
                </a:solidFill>
              </a:rPr>
              <a:t>=ON</a:t>
            </a:r>
          </a:p>
          <a:p>
            <a:pPr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Deletes the complete </a:t>
            </a:r>
            <a:r>
              <a:rPr lang="en-US" sz="1800" dirty="0" err="1" smtClean="0">
                <a:solidFill>
                  <a:schemeClr val="tx2"/>
                </a:solidFill>
              </a:rPr>
              <a:t>softfont</a:t>
            </a:r>
            <a:r>
              <a:rPr lang="en-US" sz="1800" dirty="0" smtClean="0">
                <a:solidFill>
                  <a:schemeClr val="tx2"/>
                </a:solidFill>
              </a:rPr>
              <a:t> information from the data stream and replaces it with definable printer internal fonts. </a:t>
            </a:r>
          </a:p>
          <a:p>
            <a:pPr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endParaRPr lang="en-US" sz="1800" dirty="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 typeface="Stethos Color Logo 4" pitchFamily="2" charset="2"/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See online help for further details. (All ELP commands) </a:t>
            </a:r>
            <a:br>
              <a:rPr lang="en-US" sz="1800" dirty="0" smtClean="0">
                <a:solidFill>
                  <a:schemeClr val="tx2"/>
                </a:solidFill>
              </a:rPr>
            </a:br>
            <a:endParaRPr lang="en-US" sz="18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694738" y="6672263"/>
            <a:ext cx="449262" cy="122237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Page </a:t>
            </a:r>
            <a:fld id="{62737CF4-E7E6-4D85-A020-0B22A5BB79C9}" type="slidenum">
              <a:rPr lang="en-US" smtClean="0"/>
              <a:pPr/>
              <a:t>89</a:t>
            </a:fld>
            <a:endParaRPr lang="en-US" smtClean="0"/>
          </a:p>
        </p:txBody>
      </p:sp>
      <p:pic>
        <p:nvPicPr>
          <p:cNvPr id="24579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6835" name="Rectangle 3"/>
          <p:cNvSpPr>
            <a:spLocks noChangeArrowheads="1"/>
          </p:cNvSpPr>
          <p:nvPr/>
        </p:nvSpPr>
        <p:spPr bwMode="auto">
          <a:xfrm>
            <a:off x="0" y="2422525"/>
            <a:ext cx="91440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err="1" smtClean="0">
                <a:solidFill>
                  <a:srgbClr val="FFFF00"/>
                </a:solidFill>
              </a:rPr>
              <a:t>Advanced</a:t>
            </a:r>
            <a:r>
              <a:rPr lang="de-DE" sz="3200" dirty="0" smtClean="0">
                <a:solidFill>
                  <a:srgbClr val="FFFF00"/>
                </a:solidFill>
              </a:rPr>
              <a:t> Features: Digital </a:t>
            </a:r>
            <a:r>
              <a:rPr lang="de-DE" sz="3200" dirty="0" err="1">
                <a:solidFill>
                  <a:srgbClr val="FFFF00"/>
                </a:solidFill>
              </a:rPr>
              <a:t>Signature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_elp-over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391321"/>
            <a:ext cx="7619048" cy="539047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Digital </a:t>
            </a:r>
            <a:r>
              <a:rPr lang="de-DE" dirty="0" err="1" smtClean="0"/>
              <a:t>Signatures</a:t>
            </a:r>
            <a:endParaRPr lang="de-DE" dirty="0"/>
          </a:p>
        </p:txBody>
      </p:sp>
      <p:sp>
        <p:nvSpPr>
          <p:cNvPr id="3" name="Rectangle 65"/>
          <p:cNvSpPr>
            <a:spLocks noChangeArrowheads="1"/>
          </p:cNvSpPr>
          <p:nvPr/>
        </p:nvSpPr>
        <p:spPr bwMode="auto">
          <a:xfrm>
            <a:off x="479425" y="1947863"/>
            <a:ext cx="8289925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Aft>
                <a:spcPct val="10000"/>
              </a:spcAft>
              <a:buClr>
                <a:srgbClr val="B2B3B5"/>
              </a:buClr>
              <a:buSzPct val="75000"/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Digital signatures are often used to implement electronic signatures</a:t>
            </a:r>
          </a:p>
          <a:p>
            <a:pPr marL="228600" indent="-228600" eaLnBrk="1" hangingPunct="1">
              <a:lnSpc>
                <a:spcPct val="90000"/>
              </a:lnSpc>
              <a:spcAft>
                <a:spcPct val="10000"/>
              </a:spcAft>
              <a:buClr>
                <a:srgbClr val="B2B3B5"/>
              </a:buClr>
              <a:buSzPct val="75000"/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In the European Union, electronic signatures have legal significance</a:t>
            </a:r>
          </a:p>
          <a:p>
            <a:pPr marL="228600" indent="-228600" eaLnBrk="1" hangingPunct="1">
              <a:lnSpc>
                <a:spcPct val="90000"/>
              </a:lnSpc>
              <a:spcAft>
                <a:spcPct val="10000"/>
              </a:spcAft>
              <a:buClr>
                <a:srgbClr val="B2B3B5"/>
              </a:buClr>
              <a:buSzPct val="75000"/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W-ELP supports software certificates (PKCS#12) and various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SmartCard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manufactures</a:t>
            </a:r>
          </a:p>
          <a:p>
            <a:pPr marL="228600" indent="-228600" eaLnBrk="1" hangingPunct="1">
              <a:lnSpc>
                <a:spcPct val="90000"/>
              </a:lnSpc>
              <a:spcAft>
                <a:spcPct val="10000"/>
              </a:spcAft>
              <a:buClr>
                <a:srgbClr val="B2B3B5"/>
              </a:buClr>
              <a:buSzPct val="75000"/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Depending on the local law and the level of security needed the proper signing method has to be chosen</a:t>
            </a:r>
          </a:p>
          <a:p>
            <a:pPr marL="228600" indent="-228600" eaLnBrk="1" hangingPunct="1">
              <a:lnSpc>
                <a:spcPct val="90000"/>
              </a:lnSpc>
              <a:spcAft>
                <a:spcPct val="10000"/>
              </a:spcAft>
              <a:buClr>
                <a:srgbClr val="B2B3B5"/>
              </a:buClr>
              <a:buSzPct val="75000"/>
              <a:buFontTx/>
              <a:buChar char="•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SmartCards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do need of course a suitable reader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9" descr="800px-Digital_Signature_diagram_svg.png"/>
          <p:cNvPicPr>
            <a:picLocks noChangeAspect="1"/>
          </p:cNvPicPr>
          <p:nvPr/>
        </p:nvPicPr>
        <p:blipFill>
          <a:blip r:embed="rId2" cstate="print"/>
          <a:srcRect t="9795"/>
          <a:stretch>
            <a:fillRect/>
          </a:stretch>
        </p:blipFill>
        <p:spPr bwMode="auto">
          <a:xfrm>
            <a:off x="844566" y="1605418"/>
            <a:ext cx="762000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Signing (W-ELP) Verification</a:t>
            </a:r>
            <a:endParaRPr lang="de-DE" dirty="0"/>
          </a:p>
        </p:txBody>
      </p:sp>
      <p:pic>
        <p:nvPicPr>
          <p:cNvPr id="24" name="Picture 2" descr="Adobe Reader"/>
          <p:cNvPicPr>
            <a:picLocks noChangeAspect="1" noChangeArrowheads="1"/>
          </p:cNvPicPr>
          <p:nvPr/>
        </p:nvPicPr>
        <p:blipFill>
          <a:blip r:embed="rId3" cstate="print"/>
          <a:srcRect r="15733" b="6499"/>
          <a:stretch>
            <a:fillRect/>
          </a:stretch>
        </p:blipFill>
        <p:spPr bwMode="auto">
          <a:xfrm>
            <a:off x="950929" y="1538743"/>
            <a:ext cx="10033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Adobe Reader"/>
          <p:cNvPicPr>
            <a:picLocks noChangeAspect="1" noChangeArrowheads="1"/>
          </p:cNvPicPr>
          <p:nvPr/>
        </p:nvPicPr>
        <p:blipFill>
          <a:blip r:embed="rId3" cstate="print"/>
          <a:srcRect r="15733" b="6499"/>
          <a:stretch>
            <a:fillRect/>
          </a:stretch>
        </p:blipFill>
        <p:spPr bwMode="auto">
          <a:xfrm>
            <a:off x="4829191" y="3077030"/>
            <a:ext cx="100330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Grafik 12" descr="certificat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7541" y="3021468"/>
            <a:ext cx="80962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Adobe Reader"/>
          <p:cNvPicPr>
            <a:picLocks noChangeAspect="1" noChangeArrowheads="1"/>
          </p:cNvPicPr>
          <p:nvPr/>
        </p:nvPicPr>
        <p:blipFill>
          <a:blip r:embed="rId3" cstate="print"/>
          <a:srcRect r="15733" b="6499"/>
          <a:stretch>
            <a:fillRect/>
          </a:stretch>
        </p:blipFill>
        <p:spPr bwMode="auto">
          <a:xfrm>
            <a:off x="2376504" y="5459868"/>
            <a:ext cx="1003300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Grafik 14" descr="certificat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0566" y="5402718"/>
            <a:ext cx="38258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Adobe Reader"/>
          <p:cNvPicPr>
            <a:picLocks noChangeAspect="1" noChangeArrowheads="1"/>
          </p:cNvPicPr>
          <p:nvPr/>
        </p:nvPicPr>
        <p:blipFill>
          <a:blip r:embed="rId3" cstate="print"/>
          <a:srcRect r="15733" b="6499"/>
          <a:stretch>
            <a:fillRect/>
          </a:stretch>
        </p:blipFill>
        <p:spPr bwMode="auto">
          <a:xfrm>
            <a:off x="5951554" y="1719718"/>
            <a:ext cx="1003300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Grafik 16" descr="certificat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16" y="1660980"/>
            <a:ext cx="3810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959429" y="223837"/>
            <a:ext cx="5733142" cy="690563"/>
          </a:xfrm>
        </p:spPr>
        <p:txBody>
          <a:bodyPr/>
          <a:lstStyle/>
          <a:p>
            <a:r>
              <a:rPr lang="de-DE" sz="3600" dirty="0" smtClean="0"/>
              <a:t>Digital </a:t>
            </a:r>
            <a:r>
              <a:rPr lang="de-DE" sz="3600" dirty="0" err="1" smtClean="0"/>
              <a:t>Signatures</a:t>
            </a:r>
            <a:endParaRPr lang="de-DE" sz="3600" dirty="0"/>
          </a:p>
        </p:txBody>
      </p:sp>
      <p:sp>
        <p:nvSpPr>
          <p:cNvPr id="27650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694738" y="6672263"/>
            <a:ext cx="449262" cy="122237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Page </a:t>
            </a:r>
            <a:fld id="{B7549046-A8D7-457C-BCD6-65D7AA2C4D51}" type="slidenum">
              <a:rPr lang="en-US" smtClean="0"/>
              <a:pPr/>
              <a:t>92</a:t>
            </a:fld>
            <a:endParaRPr lang="en-US" smtClean="0"/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913" y="919163"/>
            <a:ext cx="39147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0934" name="Rectangle 6"/>
          <p:cNvSpPr>
            <a:spLocks noChangeArrowheads="1"/>
          </p:cNvSpPr>
          <p:nvPr/>
        </p:nvSpPr>
        <p:spPr bwMode="auto">
          <a:xfrm>
            <a:off x="465139" y="1724025"/>
            <a:ext cx="21002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702" tIns="46351" rIns="92702" bIns="46351">
            <a:spAutoFit/>
          </a:bodyPr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</a:rPr>
              <a:t>Rule Assistant</a:t>
            </a:r>
            <a:br>
              <a:rPr lang="en-US" sz="1800">
                <a:solidFill>
                  <a:srgbClr val="000000"/>
                </a:solidFill>
              </a:rPr>
            </a:br>
            <a:r>
              <a:rPr lang="en-US" sz="1800">
                <a:solidFill>
                  <a:srgbClr val="000000"/>
                </a:solidFill>
              </a:rPr>
              <a:t/>
            </a:r>
            <a:br>
              <a:rPr lang="en-US" sz="1800">
                <a:solidFill>
                  <a:srgbClr val="000000"/>
                </a:solidFill>
              </a:rPr>
            </a:br>
            <a:r>
              <a:rPr lang="en-US" sz="1800">
                <a:solidFill>
                  <a:srgbClr val="000000"/>
                </a:solidFill>
              </a:rPr>
              <a:t>Set Archive</a:t>
            </a: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2982686" y="5018314"/>
            <a:ext cx="3624943" cy="1055915"/>
          </a:xfrm>
          <a:prstGeom prst="roundRect">
            <a:avLst/>
          </a:prstGeom>
          <a:noFill/>
          <a:ln w="222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702" tIns="46351" rIns="92702" bIns="463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0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0934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14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Digital Signatures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with W-ELP</a:t>
            </a:r>
          </a:p>
        </p:txBody>
      </p:sp>
      <p:sp>
        <p:nvSpPr>
          <p:cNvPr id="28679" name="Rectangle 65"/>
          <p:cNvSpPr>
            <a:spLocks noChangeArrowheads="1"/>
          </p:cNvSpPr>
          <p:nvPr/>
        </p:nvSpPr>
        <p:spPr bwMode="auto">
          <a:xfrm>
            <a:off x="479425" y="2029513"/>
            <a:ext cx="8289925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Aft>
                <a:spcPct val="10000"/>
              </a:spcAft>
              <a:buClr>
                <a:srgbClr val="B2B3B5"/>
              </a:buClr>
              <a:buSzPct val="75000"/>
              <a:buFontTx/>
              <a:buChar char="•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W-ELP signs PDF’s – so the PDF Generator and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Windows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is a pre-requisite</a:t>
            </a:r>
          </a:p>
          <a:p>
            <a:pPr marL="228600" indent="-228600" eaLnBrk="1" hangingPunct="1">
              <a:lnSpc>
                <a:spcPct val="90000"/>
              </a:lnSpc>
              <a:spcAft>
                <a:spcPct val="10000"/>
              </a:spcAft>
              <a:buClr>
                <a:srgbClr val="B2B3B5"/>
              </a:buClr>
              <a:buSzPct val="75000"/>
              <a:buFontTx/>
              <a:buChar char="•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Currently only 32 Bit Windows is supported</a:t>
            </a:r>
          </a:p>
          <a:p>
            <a:pPr marL="228600" indent="-228600" eaLnBrk="1" hangingPunct="1">
              <a:lnSpc>
                <a:spcPct val="90000"/>
              </a:lnSpc>
              <a:spcAft>
                <a:spcPct val="10000"/>
              </a:spcAft>
              <a:buClr>
                <a:srgbClr val="B2B3B5"/>
              </a:buClr>
              <a:buSzPct val="75000"/>
              <a:buFontTx/>
              <a:buChar char="•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30 day trial version with a revoked Software certificate available on request (so not bundled with the “normal” standard download)</a:t>
            </a:r>
          </a:p>
          <a:p>
            <a:pPr marL="228600" indent="-228600" eaLnBrk="1" hangingPunct="1">
              <a:lnSpc>
                <a:spcPct val="90000"/>
              </a:lnSpc>
              <a:spcAft>
                <a:spcPct val="10000"/>
              </a:spcAft>
              <a:buClr>
                <a:srgbClr val="B2B3B5"/>
              </a:buClr>
              <a:buSzPct val="75000"/>
              <a:buFontTx/>
              <a:buChar char="•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If a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SmartCard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certificate has to be extracted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and used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please contact stethos </a:t>
            </a:r>
            <a:r>
              <a:rPr lang="en-US" sz="2600" b="1" u="sng" dirty="0" smtClean="0">
                <a:latin typeface="Arial" pitchFamily="34" charset="0"/>
                <a:cs typeface="Arial" pitchFamily="34" charset="0"/>
              </a:rPr>
              <a:t>BEFORE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starting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the project if the type of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SmartCard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is supported</a:t>
            </a:r>
          </a:p>
          <a:p>
            <a:pPr marL="228600" indent="-228600" eaLnBrk="1" hangingPunct="1">
              <a:lnSpc>
                <a:spcPct val="90000"/>
              </a:lnSpc>
              <a:spcAft>
                <a:spcPct val="10000"/>
              </a:spcAft>
              <a:buClr>
                <a:srgbClr val="B2B3B5"/>
              </a:buClr>
              <a:buSzPct val="75000"/>
              <a:buFontTx/>
              <a:buChar char="•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Usage: e.g. legal electronic invoices or archiving purpose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694738" y="6672263"/>
            <a:ext cx="449262" cy="122237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Page </a:t>
            </a:r>
            <a:fld id="{62737CF4-E7E6-4D85-A020-0B22A5BB79C9}" type="slidenum">
              <a:rPr lang="en-US" smtClean="0"/>
              <a:pPr/>
              <a:t>94</a:t>
            </a:fld>
            <a:endParaRPr lang="en-US" smtClean="0"/>
          </a:p>
        </p:txBody>
      </p:sp>
      <p:pic>
        <p:nvPicPr>
          <p:cNvPr id="24579" name="Picture 2" descr="IMG_0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6835" name="Rectangle 3"/>
          <p:cNvSpPr>
            <a:spLocks noChangeArrowheads="1"/>
          </p:cNvSpPr>
          <p:nvPr/>
        </p:nvSpPr>
        <p:spPr bwMode="auto">
          <a:xfrm>
            <a:off x="0" y="2422525"/>
            <a:ext cx="91440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0"/>
              </a:spcBef>
              <a:tabLst>
                <a:tab pos="3763963" algn="l"/>
              </a:tabLst>
            </a:pPr>
            <a:r>
              <a:rPr lang="de-DE" sz="3200" dirty="0" err="1" smtClean="0">
                <a:solidFill>
                  <a:srgbClr val="FFFF00"/>
                </a:solidFill>
              </a:rPr>
              <a:t>Advanced</a:t>
            </a:r>
            <a:r>
              <a:rPr lang="de-DE" sz="3200" dirty="0" smtClean="0">
                <a:solidFill>
                  <a:srgbClr val="FFFF00"/>
                </a:solidFill>
              </a:rPr>
              <a:t> Features: Distributed </a:t>
            </a:r>
            <a:r>
              <a:rPr lang="de-DE" sz="3200" dirty="0" err="1" smtClean="0">
                <a:solidFill>
                  <a:srgbClr val="FFFF00"/>
                </a:solidFill>
              </a:rPr>
              <a:t>Printing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Distributed </a:t>
            </a:r>
            <a:r>
              <a:rPr lang="de-DE" dirty="0" err="1" smtClean="0"/>
              <a:t>Printing</a:t>
            </a:r>
            <a:endParaRPr lang="de-DE" dirty="0"/>
          </a:p>
        </p:txBody>
      </p:sp>
      <p:sp>
        <p:nvSpPr>
          <p:cNvPr id="3" name="Rectangle 450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Arial Black" pitchFamily="34" charset="0"/>
              </a:rPr>
              <a:t>Distributed Printing</a:t>
            </a:r>
            <a:endParaRPr lang="de-DE" sz="1400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gray">
          <a:xfrm>
            <a:off x="263525" y="1825625"/>
            <a:ext cx="863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spcAft>
                <a:spcPct val="70000"/>
              </a:spcAft>
              <a:buSzPct val="80000"/>
              <a:buFont typeface="Wingdings" pitchFamily="2" charset="2"/>
              <a:buNone/>
            </a:pPr>
            <a:r>
              <a:rPr lang="en-US" sz="1600" b="1">
                <a:solidFill>
                  <a:srgbClr val="336699"/>
                </a:solidFill>
              </a:rPr>
              <a:t>Work-</a:t>
            </a:r>
            <a:br>
              <a:rPr lang="en-US" sz="1600" b="1">
                <a:solidFill>
                  <a:srgbClr val="336699"/>
                </a:solidFill>
              </a:rPr>
            </a:br>
            <a:r>
              <a:rPr lang="en-US" sz="1600" b="1">
                <a:solidFill>
                  <a:srgbClr val="336699"/>
                </a:solidFill>
              </a:rPr>
              <a:t>station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gray">
          <a:xfrm>
            <a:off x="296863" y="5605463"/>
            <a:ext cx="2117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spcAft>
                <a:spcPct val="70000"/>
              </a:spcAft>
              <a:buSzPct val="80000"/>
              <a:buFont typeface="Wingdings" pitchFamily="2" charset="2"/>
              <a:buNone/>
            </a:pPr>
            <a:r>
              <a:rPr lang="en-US" sz="1600" b="1">
                <a:solidFill>
                  <a:srgbClr val="336699"/>
                </a:solidFill>
              </a:rPr>
              <a:t>Printer / Archive at</a:t>
            </a:r>
            <a:br>
              <a:rPr lang="en-US" sz="1600" b="1">
                <a:solidFill>
                  <a:srgbClr val="336699"/>
                </a:solidFill>
              </a:rPr>
            </a:br>
            <a:r>
              <a:rPr lang="en-US" sz="1600" b="1">
                <a:solidFill>
                  <a:srgbClr val="336699"/>
                </a:solidFill>
              </a:rPr>
              <a:t>different locations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gray">
          <a:xfrm>
            <a:off x="290513" y="3627438"/>
            <a:ext cx="863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spcAft>
                <a:spcPct val="70000"/>
              </a:spcAft>
              <a:buSzPct val="80000"/>
              <a:buFont typeface="Wingdings" pitchFamily="2" charset="2"/>
              <a:buNone/>
            </a:pPr>
            <a:r>
              <a:rPr lang="en-US" sz="1600" b="1">
                <a:solidFill>
                  <a:srgbClr val="336699"/>
                </a:solidFill>
              </a:rPr>
              <a:t>ELP</a:t>
            </a:r>
            <a:br>
              <a:rPr lang="en-US" sz="1600" b="1">
                <a:solidFill>
                  <a:srgbClr val="336699"/>
                </a:solidFill>
              </a:rPr>
            </a:br>
            <a:r>
              <a:rPr lang="en-US" sz="1600" b="1">
                <a:solidFill>
                  <a:srgbClr val="336699"/>
                </a:solidFill>
              </a:rPr>
              <a:t>Server</a:t>
            </a: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 flipH="1">
            <a:off x="4406900" y="2159000"/>
            <a:ext cx="4763" cy="4730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>
            <a:off x="2720975" y="2074863"/>
            <a:ext cx="1679575" cy="1063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H="1">
            <a:off x="3994150" y="4432300"/>
            <a:ext cx="190500" cy="87153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7" name="AutoShape 40"/>
          <p:cNvSpPr>
            <a:spLocks noChangeArrowheads="1"/>
          </p:cNvSpPr>
          <p:nvPr/>
        </p:nvSpPr>
        <p:spPr bwMode="auto">
          <a:xfrm>
            <a:off x="1909763" y="4325938"/>
            <a:ext cx="760412" cy="939800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pPr algn="ctr"/>
            <a:r>
              <a:rPr lang="en-US" sz="1400" b="1">
                <a:solidFill>
                  <a:srgbClr val="336699"/>
                </a:solidFill>
              </a:rPr>
              <a:t>Archive</a:t>
            </a:r>
            <a:endParaRPr lang="de-DE" sz="1400" b="1">
              <a:solidFill>
                <a:srgbClr val="336699"/>
              </a:solidFill>
            </a:endParaRPr>
          </a:p>
        </p:txBody>
      </p:sp>
      <p:sp>
        <p:nvSpPr>
          <p:cNvPr id="18" name="Line 41"/>
          <p:cNvSpPr>
            <a:spLocks noChangeShapeType="1"/>
          </p:cNvSpPr>
          <p:nvPr/>
        </p:nvSpPr>
        <p:spPr bwMode="auto">
          <a:xfrm flipH="1">
            <a:off x="2708275" y="3965575"/>
            <a:ext cx="1158875" cy="5746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19" name="Line 46"/>
          <p:cNvSpPr>
            <a:spLocks noChangeShapeType="1"/>
          </p:cNvSpPr>
          <p:nvPr/>
        </p:nvSpPr>
        <p:spPr bwMode="auto">
          <a:xfrm>
            <a:off x="4591050" y="4429125"/>
            <a:ext cx="355600" cy="106521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0" name="Line 56"/>
          <p:cNvSpPr>
            <a:spLocks noChangeShapeType="1"/>
          </p:cNvSpPr>
          <p:nvPr/>
        </p:nvSpPr>
        <p:spPr bwMode="auto">
          <a:xfrm flipV="1">
            <a:off x="4992688" y="3529013"/>
            <a:ext cx="930275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1" name="Text Box 57"/>
          <p:cNvSpPr txBox="1">
            <a:spLocks noChangeArrowheads="1"/>
          </p:cNvSpPr>
          <p:nvPr/>
        </p:nvSpPr>
        <p:spPr bwMode="gray">
          <a:xfrm>
            <a:off x="6003925" y="2206625"/>
            <a:ext cx="1035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spcAft>
                <a:spcPct val="70000"/>
              </a:spcAft>
              <a:buSzPct val="80000"/>
              <a:buFont typeface="Wingdings" pitchFamily="2" charset="2"/>
              <a:buNone/>
            </a:pPr>
            <a:r>
              <a:rPr lang="en-US" sz="1600" b="1">
                <a:solidFill>
                  <a:srgbClr val="336699"/>
                </a:solidFill>
              </a:rPr>
              <a:t>Other Server</a:t>
            </a:r>
          </a:p>
        </p:txBody>
      </p:sp>
      <p:sp>
        <p:nvSpPr>
          <p:cNvPr id="25" name="Line 63"/>
          <p:cNvSpPr>
            <a:spLocks noChangeShapeType="1"/>
          </p:cNvSpPr>
          <p:nvPr/>
        </p:nvSpPr>
        <p:spPr bwMode="auto">
          <a:xfrm>
            <a:off x="6738938" y="4370388"/>
            <a:ext cx="185737" cy="7842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6" name="Line 66"/>
          <p:cNvSpPr>
            <a:spLocks noChangeShapeType="1"/>
          </p:cNvSpPr>
          <p:nvPr/>
        </p:nvSpPr>
        <p:spPr bwMode="auto">
          <a:xfrm>
            <a:off x="7246938" y="4122738"/>
            <a:ext cx="631825" cy="746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sp>
        <p:nvSpPr>
          <p:cNvPr id="27" name="AutoShape 67"/>
          <p:cNvSpPr>
            <a:spLocks noChangeArrowheads="1"/>
          </p:cNvSpPr>
          <p:nvPr/>
        </p:nvSpPr>
        <p:spPr bwMode="auto">
          <a:xfrm>
            <a:off x="1792288" y="2959100"/>
            <a:ext cx="760412" cy="939800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2702" tIns="46351" rIns="92702" bIns="46351" anchor="ctr"/>
          <a:lstStyle/>
          <a:p>
            <a:pPr algn="ctr"/>
            <a:r>
              <a:rPr lang="en-US" sz="1400" b="1">
                <a:solidFill>
                  <a:srgbClr val="336699"/>
                </a:solidFill>
              </a:rPr>
              <a:t>Report</a:t>
            </a:r>
            <a:endParaRPr lang="de-DE" sz="1400" b="1">
              <a:solidFill>
                <a:srgbClr val="336699"/>
              </a:solidFill>
            </a:endParaRPr>
          </a:p>
        </p:txBody>
      </p:sp>
      <p:sp>
        <p:nvSpPr>
          <p:cNvPr id="28" name="Line 68"/>
          <p:cNvSpPr>
            <a:spLocks noChangeShapeType="1"/>
          </p:cNvSpPr>
          <p:nvPr/>
        </p:nvSpPr>
        <p:spPr bwMode="auto">
          <a:xfrm flipH="1">
            <a:off x="2676525" y="3354388"/>
            <a:ext cx="1057275" cy="825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lIns="92702" tIns="46351" rIns="92702" bIns="46351"/>
          <a:lstStyle/>
          <a:p>
            <a:endParaRPr lang="de-DE"/>
          </a:p>
        </p:txBody>
      </p:sp>
      <p:pic>
        <p:nvPicPr>
          <p:cNvPr id="29" name="Picture 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5025" y="5426075"/>
            <a:ext cx="9620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0" y="4927600"/>
            <a:ext cx="9620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77" descr="hp40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8388" y="5230813"/>
            <a:ext cx="13858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78" descr="hp40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8175" y="5505450"/>
            <a:ext cx="1385888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2" descr="pers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4110" y="1851025"/>
            <a:ext cx="609600" cy="596900"/>
          </a:xfrm>
          <a:prstGeom prst="rect">
            <a:avLst/>
          </a:prstGeom>
          <a:noFill/>
        </p:spPr>
      </p:pic>
      <p:pic>
        <p:nvPicPr>
          <p:cNvPr id="34" name="Picture 43" descr="pc-ohne beschriftu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8173" y="1860550"/>
            <a:ext cx="685800" cy="638175"/>
          </a:xfrm>
          <a:prstGeom prst="rect">
            <a:avLst/>
          </a:prstGeom>
          <a:noFill/>
        </p:spPr>
      </p:pic>
      <p:graphicFrame>
        <p:nvGraphicFramePr>
          <p:cNvPr id="497665" name="Object 1"/>
          <p:cNvGraphicFramePr>
            <a:graphicFrameLocks noChangeAspect="1"/>
          </p:cNvGraphicFramePr>
          <p:nvPr/>
        </p:nvGraphicFramePr>
        <p:xfrm>
          <a:off x="3907790" y="2736214"/>
          <a:ext cx="1009650" cy="1364515"/>
        </p:xfrm>
        <a:graphic>
          <a:graphicData uri="http://schemas.openxmlformats.org/presentationml/2006/ole">
            <p:oleObj spid="_x0000_s497665" name="Visio" r:id="rId7" imgW="699587" imgH="945952" progId="Visio.Drawing.11">
              <p:embed/>
            </p:oleObj>
          </a:graphicData>
        </a:graphic>
      </p:graphicFrame>
      <p:pic>
        <p:nvPicPr>
          <p:cNvPr id="36" name="Picture 9" descr="db server ohne beschriftu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3620" y="2797174"/>
            <a:ext cx="1008380" cy="1304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2.77778E-7 -0.24144 " pathEditMode="relative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24144 L -2.77778E-7 3.7037E-7 " pathEditMode="relative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4" y="2274607"/>
            <a:ext cx="3095625" cy="303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76250" y="1592263"/>
            <a:ext cx="28638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 dirty="0" err="1">
                <a:solidFill>
                  <a:srgbClr val="000000"/>
                </a:solidFill>
              </a:rPr>
              <a:t>If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needed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add</a:t>
            </a:r>
            <a:r>
              <a:rPr lang="de-DE" sz="1600" dirty="0">
                <a:solidFill>
                  <a:srgbClr val="000000"/>
                </a:solidFill>
              </a:rPr>
              <a:t> a </a:t>
            </a:r>
            <a:r>
              <a:rPr lang="de-DE" sz="1600" dirty="0" err="1">
                <a:solidFill>
                  <a:srgbClr val="000000"/>
                </a:solidFill>
              </a:rPr>
              <a:t>new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printer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queue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and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share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it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Additional </a:t>
            </a:r>
            <a:r>
              <a:rPr lang="de-DE" dirty="0" err="1" smtClean="0"/>
              <a:t>copy</a:t>
            </a:r>
            <a:r>
              <a:rPr lang="de-DE" dirty="0" smtClean="0"/>
              <a:t> on different </a:t>
            </a:r>
            <a:r>
              <a:rPr lang="de-DE" dirty="0" err="1" smtClean="0"/>
              <a:t>printer</a:t>
            </a:r>
            <a:endParaRPr lang="de-DE" dirty="0"/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825" y="1651000"/>
            <a:ext cx="3925888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50" y="3375025"/>
            <a:ext cx="2533650" cy="3402013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6713" y="4014788"/>
            <a:ext cx="2192337" cy="2187575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698500" y="2247900"/>
            <a:ext cx="1676400" cy="1079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4508500" y="2184400"/>
            <a:ext cx="838200" cy="520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6540500" y="2324100"/>
            <a:ext cx="1311275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6438900" y="4248150"/>
            <a:ext cx="782638" cy="582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2895600" y="4202111"/>
            <a:ext cx="942975" cy="14493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328863" y="205263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113463" y="404018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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711200" y="1955800"/>
            <a:ext cx="114300" cy="469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632075" y="563403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</a:t>
            </a: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1422400" y="2362200"/>
            <a:ext cx="1054100" cy="1206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2971800" y="5143498"/>
            <a:ext cx="893763" cy="6223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2971800" y="5892800"/>
            <a:ext cx="890589" cy="525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186238" y="1952625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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580188" y="584835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‘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562600" y="626745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‘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191250" y="6302375"/>
            <a:ext cx="28765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 dirty="0">
                <a:solidFill>
                  <a:srgbClr val="000000"/>
                </a:solidFill>
              </a:rPr>
              <a:t>\\#HOSTNAME#\Sharename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\\127.0.0.1\ Sharename</a:t>
            </a:r>
          </a:p>
        </p:txBody>
      </p:sp>
      <p:sp>
        <p:nvSpPr>
          <p:cNvPr id="26" name="Rectangle 450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Arial Black" pitchFamily="34" charset="0"/>
              </a:rPr>
              <a:t>Distributed Printing</a:t>
            </a:r>
            <a:endParaRPr lang="de-DE" sz="1400" dirty="0">
              <a:solidFill>
                <a:schemeClr val="accent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utoUpdateAnimBg="0"/>
      <p:bldP spid="14" grpId="0" autoUpdateAnimBg="0"/>
      <p:bldP spid="17" grpId="0" autoUpdateAnimBg="0"/>
      <p:bldP spid="18" grpId="0" animBg="1"/>
      <p:bldP spid="19" grpId="0" animBg="1"/>
      <p:bldP spid="20" grpId="0" animBg="1"/>
      <p:bldP spid="21" grpId="0" autoUpdateAnimBg="0"/>
      <p:bldP spid="22" grpId="0" autoUpdateAnimBg="0"/>
      <p:bldP spid="23" grpId="0" autoUpdateAnimBg="0"/>
      <p:bldP spid="24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5514" y="1095535"/>
            <a:ext cx="2820379" cy="280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4" y="2274607"/>
            <a:ext cx="3095625" cy="303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550" y="3792245"/>
            <a:ext cx="3895724" cy="302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Split [Mail </a:t>
            </a:r>
            <a:r>
              <a:rPr lang="de-DE" dirty="0" err="1" smtClean="0"/>
              <a:t>merge</a:t>
            </a:r>
            <a:r>
              <a:rPr lang="de-DE" dirty="0" smtClean="0"/>
              <a:t>] Jobs</a:t>
            </a:r>
            <a:endParaRPr lang="de-DE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647699" y="2044700"/>
            <a:ext cx="1789113" cy="130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4840968" y="1774370"/>
            <a:ext cx="732518" cy="2943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660572" y="1817914"/>
            <a:ext cx="1795918" cy="29302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481263" y="182403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Wingdings" pitchFamily="2" charset="2"/>
              </a:rPr>
              <a:t>Œ</a:t>
            </a: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647700" y="1801813"/>
            <a:ext cx="14288" cy="593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76250" y="1465263"/>
            <a:ext cx="28638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>
                <a:solidFill>
                  <a:srgbClr val="000000"/>
                </a:solidFill>
              </a:rPr>
              <a:t>If needed add a new printer</a:t>
            </a:r>
            <a:br>
              <a:rPr lang="de-DE" sz="1600">
                <a:solidFill>
                  <a:srgbClr val="000000"/>
                </a:solidFill>
              </a:rPr>
            </a:br>
            <a:r>
              <a:rPr lang="de-DE" sz="1600">
                <a:solidFill>
                  <a:srgbClr val="000000"/>
                </a:solidFill>
              </a:rPr>
              <a:t>and share it</a:t>
            </a: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 flipH="1">
            <a:off x="1495424" y="2159000"/>
            <a:ext cx="1069975" cy="144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4473575" y="194945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702" tIns="46351" rIns="92702" bIns="46351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Wingdings" pitchFamily="2" charset="2"/>
              </a:rPr>
              <a:t></a:t>
            </a:r>
          </a:p>
        </p:txBody>
      </p:sp>
      <p:sp>
        <p:nvSpPr>
          <p:cNvPr id="16" name="Text Box 34"/>
          <p:cNvSpPr txBox="1">
            <a:spLocks noChangeArrowheads="1"/>
          </p:cNvSpPr>
          <p:nvPr/>
        </p:nvSpPr>
        <p:spPr bwMode="auto">
          <a:xfrm rot="2425564">
            <a:off x="2019300" y="4638675"/>
            <a:ext cx="3200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>
                <a:solidFill>
                  <a:srgbClr val="FF0000"/>
                </a:solidFill>
              </a:rPr>
              <a:t>Send splitted parts to this queue 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auto">
          <a:xfrm flipH="1" flipV="1">
            <a:off x="2892425" y="3825875"/>
            <a:ext cx="1790700" cy="1573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2702" tIns="46351" rIns="92702" bIns="46351" anchor="ctr"/>
          <a:lstStyle/>
          <a:p>
            <a:endParaRPr lang="de-DE"/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339725" y="5449888"/>
            <a:ext cx="28638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pPr algn="ctr"/>
            <a:r>
              <a:rPr lang="de-DE" sz="1600">
                <a:solidFill>
                  <a:srgbClr val="000000"/>
                </a:solidFill>
              </a:rPr>
              <a:t>Create an own rule fo this queue</a:t>
            </a:r>
          </a:p>
        </p:txBody>
      </p:sp>
      <p:sp>
        <p:nvSpPr>
          <p:cNvPr id="19" name="Rectangle 450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Arial Black" pitchFamily="34" charset="0"/>
              </a:rPr>
              <a:t>Distributed Printing</a:t>
            </a:r>
            <a:endParaRPr lang="de-DE" sz="1400" dirty="0">
              <a:solidFill>
                <a:schemeClr val="accent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0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6" grpId="0"/>
      <p:bldP spid="1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Job Distribution</a:t>
            </a:r>
            <a:endParaRPr lang="de-DE" dirty="0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gray">
          <a:xfrm>
            <a:off x="238121" y="2133845"/>
            <a:ext cx="391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None/>
            </a:pPr>
            <a:r>
              <a:rPr lang="en-US" sz="2400" dirty="0"/>
              <a:t>Split files according:</a:t>
            </a:r>
          </a:p>
        </p:txBody>
      </p:sp>
      <p:sp>
        <p:nvSpPr>
          <p:cNvPr id="27" name="Text Box 441"/>
          <p:cNvSpPr txBox="1">
            <a:spLocks noChangeArrowheads="1"/>
          </p:cNvSpPr>
          <p:nvPr/>
        </p:nvSpPr>
        <p:spPr bwMode="gray">
          <a:xfrm>
            <a:off x="747709" y="3224457"/>
            <a:ext cx="3852862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Big stream into single jobs</a:t>
            </a:r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None/>
            </a:pPr>
            <a:endParaRPr lang="en-US" sz="20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File Size</a:t>
            </a:r>
            <a:br>
              <a:rPr lang="en-US" sz="2000" dirty="0"/>
            </a:br>
            <a:endParaRPr lang="en-US" sz="20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Amount of Pages</a:t>
            </a:r>
            <a:br>
              <a:rPr lang="en-US" sz="2000" dirty="0"/>
            </a:br>
            <a:r>
              <a:rPr lang="en-US" sz="2000" dirty="0"/>
              <a:t>   </a:t>
            </a:r>
            <a:r>
              <a:rPr lang="en-US" sz="1800" dirty="0"/>
              <a:t>Desk / Dept. / Print Center</a:t>
            </a:r>
            <a:br>
              <a:rPr lang="en-US" sz="1800" dirty="0"/>
            </a:br>
            <a:endParaRPr lang="en-US" sz="1800" dirty="0"/>
          </a:p>
          <a:p>
            <a:pPr>
              <a:spcBef>
                <a:spcPct val="0"/>
              </a:spcBef>
              <a:spcAft>
                <a:spcPct val="25000"/>
              </a:spcAft>
              <a:buSzPct val="80000"/>
              <a:buFont typeface="Wingdings" pitchFamily="2" charset="2"/>
              <a:buChar char="n"/>
            </a:pPr>
            <a:r>
              <a:rPr lang="en-US" sz="2000" dirty="0"/>
              <a:t> Work load balancing</a:t>
            </a:r>
          </a:p>
        </p:txBody>
      </p:sp>
      <p:pic>
        <p:nvPicPr>
          <p:cNvPr id="409608" name="Picture 8" descr="http://welp.stethos.com/online-help/job_rotation-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6868" y="5136464"/>
            <a:ext cx="1577132" cy="1117136"/>
          </a:xfrm>
          <a:prstGeom prst="rect">
            <a:avLst/>
          </a:prstGeom>
          <a:noFill/>
        </p:spPr>
      </p:pic>
      <p:pic>
        <p:nvPicPr>
          <p:cNvPr id="409610" name="Picture 10" descr="http://welp.stethos.com/online-help/e_features-distprinting4-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6868" y="1999785"/>
            <a:ext cx="1577132" cy="1117136"/>
          </a:xfrm>
          <a:prstGeom prst="rect">
            <a:avLst/>
          </a:prstGeom>
          <a:noFill/>
        </p:spPr>
      </p:pic>
      <p:pic>
        <p:nvPicPr>
          <p:cNvPr id="409612" name="Picture 12" descr="http://welp.stethos.com/online-help/e_features-distprinting2-sma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9885" y="3584360"/>
            <a:ext cx="1594115" cy="1129166"/>
          </a:xfrm>
          <a:prstGeom prst="rect">
            <a:avLst/>
          </a:prstGeom>
          <a:noFill/>
        </p:spPr>
      </p:pic>
      <p:sp>
        <p:nvSpPr>
          <p:cNvPr id="9" name="Rectangle 450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Arial Black" pitchFamily="34" charset="0"/>
              </a:rPr>
              <a:t>Distributed Printing</a:t>
            </a:r>
            <a:endParaRPr lang="de-DE" sz="1400" dirty="0">
              <a:solidFill>
                <a:schemeClr val="accent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Job Distribution </a:t>
            </a:r>
            <a:r>
              <a:rPr lang="de-DE" dirty="0" err="1" smtClean="0"/>
              <a:t>Examples</a:t>
            </a:r>
            <a:endParaRPr lang="de-DE" dirty="0"/>
          </a:p>
        </p:txBody>
      </p:sp>
      <p:pic>
        <p:nvPicPr>
          <p:cNvPr id="3" name="Picture 15" descr="hp4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570" y="1879862"/>
            <a:ext cx="1645331" cy="133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566738" y="1949764"/>
            <a:ext cx="7583487" cy="448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02" tIns="46351" rIns="92702" bIns="46351" anchor="ctr">
            <a:spAutoFit/>
          </a:bodyPr>
          <a:lstStyle/>
          <a:p>
            <a:r>
              <a:rPr lang="en-GB" sz="2000" dirty="0" smtClean="0"/>
              <a:t>[Ricoh </a:t>
            </a:r>
            <a:r>
              <a:rPr lang="en-GB" sz="2000" dirty="0" err="1" smtClean="0"/>
              <a:t>Aficio</a:t>
            </a:r>
            <a:r>
              <a:rPr lang="en-GB" sz="2000" dirty="0" smtClean="0"/>
              <a:t> SPC 420dn]</a:t>
            </a:r>
            <a:endParaRPr lang="de-DE" sz="2000" dirty="0" smtClean="0"/>
          </a:p>
          <a:p>
            <a:r>
              <a:rPr lang="en-GB" sz="2000" dirty="0" smtClean="0"/>
              <a:t>DISTRIBUTE_SECTION=</a:t>
            </a:r>
            <a:r>
              <a:rPr lang="en-GB" sz="2000" dirty="0" err="1" smtClean="0"/>
              <a:t>SmallPrinter</a:t>
            </a:r>
            <a:endParaRPr lang="en-GB" sz="2000" dirty="0" smtClean="0"/>
          </a:p>
          <a:p>
            <a:endParaRPr lang="de-DE" sz="800" dirty="0" smtClean="0"/>
          </a:p>
          <a:p>
            <a:r>
              <a:rPr lang="en-GB" sz="2000" dirty="0" smtClean="0">
                <a:solidFill>
                  <a:srgbClr val="FFFF00"/>
                </a:solidFill>
              </a:rPr>
              <a:t>[Kyocera FS-2000]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en-GB" sz="2000" dirty="0" smtClean="0">
                <a:solidFill>
                  <a:srgbClr val="FFFF00"/>
                </a:solidFill>
              </a:rPr>
              <a:t>DISTRIBUTE_SECTION=</a:t>
            </a:r>
            <a:r>
              <a:rPr lang="en-GB" sz="2000" dirty="0" err="1" smtClean="0">
                <a:solidFill>
                  <a:srgbClr val="FFFF00"/>
                </a:solidFill>
              </a:rPr>
              <a:t>MediumPrinter</a:t>
            </a:r>
            <a:endParaRPr lang="en-GB" sz="2000" dirty="0" smtClean="0">
              <a:solidFill>
                <a:srgbClr val="FFFF00"/>
              </a:solidFill>
            </a:endParaRPr>
          </a:p>
          <a:p>
            <a:endParaRPr lang="de-DE" sz="800" dirty="0">
              <a:solidFill>
                <a:srgbClr val="FFFF00"/>
              </a:solidFill>
            </a:endParaRPr>
          </a:p>
          <a:p>
            <a:r>
              <a:rPr lang="en-GB" sz="2000" dirty="0" smtClean="0"/>
              <a:t>[</a:t>
            </a:r>
            <a:r>
              <a:rPr lang="en-GB" sz="2000" dirty="0" err="1" smtClean="0"/>
              <a:t>SmallPrinter</a:t>
            </a:r>
            <a:r>
              <a:rPr lang="en-GB" sz="2000" dirty="0" smtClean="0"/>
              <a:t>]</a:t>
            </a:r>
            <a:endParaRPr lang="de-DE" sz="2000" dirty="0" smtClean="0"/>
          </a:p>
          <a:p>
            <a:r>
              <a:rPr lang="en-GB" sz="2000" dirty="0" err="1" smtClean="0"/>
              <a:t>Distribute_FileSize</a:t>
            </a:r>
            <a:r>
              <a:rPr lang="en-GB" sz="2000" dirty="0" smtClean="0"/>
              <a:t>=4000000,\\Servername\PrinterShareName1</a:t>
            </a:r>
            <a:endParaRPr lang="de-DE" sz="2000" dirty="0" smtClean="0"/>
          </a:p>
          <a:p>
            <a:r>
              <a:rPr lang="en-GB" sz="2000" dirty="0" err="1" smtClean="0"/>
              <a:t>Distribute_FileSize</a:t>
            </a:r>
            <a:r>
              <a:rPr lang="en-GB" sz="2000" dirty="0" smtClean="0"/>
              <a:t>=2000000,\\Servername\PrinterShareName2</a:t>
            </a:r>
          </a:p>
          <a:p>
            <a:endParaRPr lang="de-DE" sz="800" dirty="0" smtClean="0"/>
          </a:p>
          <a:p>
            <a:r>
              <a:rPr lang="en-GB" sz="2000" dirty="0" smtClean="0">
                <a:solidFill>
                  <a:srgbClr val="FFFF00"/>
                </a:solidFill>
              </a:rPr>
              <a:t>[</a:t>
            </a:r>
            <a:r>
              <a:rPr lang="en-GB" sz="2000" dirty="0" err="1">
                <a:solidFill>
                  <a:srgbClr val="FFFF00"/>
                </a:solidFill>
              </a:rPr>
              <a:t>MediumPrinter</a:t>
            </a:r>
            <a:r>
              <a:rPr lang="en-GB" sz="2000" dirty="0">
                <a:solidFill>
                  <a:srgbClr val="FFFF00"/>
                </a:solidFill>
              </a:rPr>
              <a:t>]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en-GB" sz="2000" dirty="0" err="1">
                <a:solidFill>
                  <a:srgbClr val="FFFF00"/>
                </a:solidFill>
              </a:rPr>
              <a:t>Distribute_PageCount</a:t>
            </a:r>
            <a:r>
              <a:rPr lang="en-GB" sz="2000" dirty="0">
                <a:solidFill>
                  <a:srgbClr val="FFFF00"/>
                </a:solidFill>
              </a:rPr>
              <a:t>=50,\\Servername\PrinterShareName1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en-GB" sz="2000" dirty="0" err="1">
                <a:solidFill>
                  <a:srgbClr val="FFFF00"/>
                </a:solidFill>
              </a:rPr>
              <a:t>Distribute_PageCount</a:t>
            </a:r>
            <a:r>
              <a:rPr lang="en-GB" sz="2000" dirty="0">
                <a:solidFill>
                  <a:srgbClr val="FFFF00"/>
                </a:solidFill>
              </a:rPr>
              <a:t>=200,\\Servername\PrinterShareName2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7" name="Rectangle 450"/>
          <p:cNvSpPr>
            <a:spLocks noChangeArrowheads="1"/>
          </p:cNvSpPr>
          <p:nvPr/>
        </p:nvSpPr>
        <p:spPr bwMode="auto">
          <a:xfrm>
            <a:off x="0" y="6597650"/>
            <a:ext cx="9144000" cy="309051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lIns="92702" tIns="46351" rIns="92702" bIns="46351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Arial Black" pitchFamily="34" charset="0"/>
              </a:rPr>
              <a:t>Distributed Printing</a:t>
            </a:r>
            <a:endParaRPr lang="de-DE" sz="1400" dirty="0">
              <a:solidFill>
                <a:schemeClr val="accent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P Invent">
  <a:themeElements>
    <a:clrScheme name="HP Invent 1">
      <a:dk1>
        <a:srgbClr val="808080"/>
      </a:dk1>
      <a:lt1>
        <a:srgbClr val="FFFFFF"/>
      </a:lt1>
      <a:dk2>
        <a:srgbClr val="0099FF"/>
      </a:dk2>
      <a:lt2>
        <a:srgbClr val="FFFFFF"/>
      </a:lt2>
      <a:accent1>
        <a:srgbClr val="AF2626"/>
      </a:accent1>
      <a:accent2>
        <a:srgbClr val="FFCC00"/>
      </a:accent2>
      <a:accent3>
        <a:srgbClr val="AACAFF"/>
      </a:accent3>
      <a:accent4>
        <a:srgbClr val="DADADA"/>
      </a:accent4>
      <a:accent5>
        <a:srgbClr val="D4ACAC"/>
      </a:accent5>
      <a:accent6>
        <a:srgbClr val="E7B900"/>
      </a:accent6>
      <a:hlink>
        <a:srgbClr val="FF6600"/>
      </a:hlink>
      <a:folHlink>
        <a:srgbClr val="FFB863"/>
      </a:folHlink>
    </a:clrScheme>
    <a:fontScheme name="HP Invent">
      <a:majorFont>
        <a:latin typeface="Futura Hv"/>
        <a:ea typeface=""/>
        <a:cs typeface=""/>
      </a:majorFont>
      <a:minorFont>
        <a:latin typeface="Futura B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702" tIns="46351" rIns="92702" bIns="46351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702" tIns="46351" rIns="92702" bIns="46351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P Invent 1">
        <a:dk1>
          <a:srgbClr val="808080"/>
        </a:dk1>
        <a:lt1>
          <a:srgbClr val="FFFFFF"/>
        </a:lt1>
        <a:dk2>
          <a:srgbClr val="0099FF"/>
        </a:dk2>
        <a:lt2>
          <a:srgbClr val="FFFFFF"/>
        </a:lt2>
        <a:accent1>
          <a:srgbClr val="AF2626"/>
        </a:accent1>
        <a:accent2>
          <a:srgbClr val="FFCC00"/>
        </a:accent2>
        <a:accent3>
          <a:srgbClr val="AACAFF"/>
        </a:accent3>
        <a:accent4>
          <a:srgbClr val="DADADA"/>
        </a:accent4>
        <a:accent5>
          <a:srgbClr val="D4ACAC"/>
        </a:accent5>
        <a:accent6>
          <a:srgbClr val="E7B900"/>
        </a:accent6>
        <a:hlink>
          <a:srgbClr val="FF6600"/>
        </a:hlink>
        <a:folHlink>
          <a:srgbClr val="FFB86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P Invent 2">
        <a:dk1>
          <a:srgbClr val="000000"/>
        </a:dk1>
        <a:lt1>
          <a:srgbClr val="0099FF"/>
        </a:lt1>
        <a:dk2>
          <a:srgbClr val="FFFFFF"/>
        </a:dk2>
        <a:lt2>
          <a:srgbClr val="808080"/>
        </a:lt2>
        <a:accent1>
          <a:srgbClr val="AF2626"/>
        </a:accent1>
        <a:accent2>
          <a:srgbClr val="FFCC00"/>
        </a:accent2>
        <a:accent3>
          <a:srgbClr val="AACAFF"/>
        </a:accent3>
        <a:accent4>
          <a:srgbClr val="000000"/>
        </a:accent4>
        <a:accent5>
          <a:srgbClr val="D4ACAC"/>
        </a:accent5>
        <a:accent6>
          <a:srgbClr val="E7B900"/>
        </a:accent6>
        <a:hlink>
          <a:srgbClr val="FF6600"/>
        </a:hlink>
        <a:folHlink>
          <a:srgbClr val="FFB8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 Invent 3">
        <a:dk1>
          <a:srgbClr val="808080"/>
        </a:dk1>
        <a:lt1>
          <a:srgbClr val="FFFFFF"/>
        </a:lt1>
        <a:dk2>
          <a:srgbClr val="0099FF"/>
        </a:dk2>
        <a:lt2>
          <a:srgbClr val="000000"/>
        </a:lt2>
        <a:accent1>
          <a:srgbClr val="AF2626"/>
        </a:accent1>
        <a:accent2>
          <a:srgbClr val="FFCC00"/>
        </a:accent2>
        <a:accent3>
          <a:srgbClr val="AACAFF"/>
        </a:accent3>
        <a:accent4>
          <a:srgbClr val="DADADA"/>
        </a:accent4>
        <a:accent5>
          <a:srgbClr val="D4ACAC"/>
        </a:accent5>
        <a:accent6>
          <a:srgbClr val="E7B900"/>
        </a:accent6>
        <a:hlink>
          <a:srgbClr val="FF6600"/>
        </a:hlink>
        <a:folHlink>
          <a:srgbClr val="FFB86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P Invent 4">
        <a:dk1>
          <a:srgbClr val="808080"/>
        </a:dk1>
        <a:lt1>
          <a:srgbClr val="FFFFFF"/>
        </a:lt1>
        <a:dk2>
          <a:srgbClr val="0099FF"/>
        </a:dk2>
        <a:lt2>
          <a:srgbClr val="FFFFFF"/>
        </a:lt2>
        <a:accent1>
          <a:srgbClr val="CCCC00"/>
        </a:accent1>
        <a:accent2>
          <a:srgbClr val="326D19"/>
        </a:accent2>
        <a:accent3>
          <a:srgbClr val="AACAFF"/>
        </a:accent3>
        <a:accent4>
          <a:srgbClr val="DADADA"/>
        </a:accent4>
        <a:accent5>
          <a:srgbClr val="E2E2AA"/>
        </a:accent5>
        <a:accent6>
          <a:srgbClr val="2C6216"/>
        </a:accent6>
        <a:hlink>
          <a:srgbClr val="002168"/>
        </a:hlink>
        <a:folHlink>
          <a:srgbClr val="FFB86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P Invent 5">
        <a:dk1>
          <a:srgbClr val="000000"/>
        </a:dk1>
        <a:lt1>
          <a:srgbClr val="0099FF"/>
        </a:lt1>
        <a:dk2>
          <a:srgbClr val="FFFFFF"/>
        </a:dk2>
        <a:lt2>
          <a:srgbClr val="808080"/>
        </a:lt2>
        <a:accent1>
          <a:srgbClr val="CCCC00"/>
        </a:accent1>
        <a:accent2>
          <a:srgbClr val="326D19"/>
        </a:accent2>
        <a:accent3>
          <a:srgbClr val="AACAFF"/>
        </a:accent3>
        <a:accent4>
          <a:srgbClr val="000000"/>
        </a:accent4>
        <a:accent5>
          <a:srgbClr val="E2E2AA"/>
        </a:accent5>
        <a:accent6>
          <a:srgbClr val="2C6216"/>
        </a:accent6>
        <a:hlink>
          <a:srgbClr val="002168"/>
        </a:hlink>
        <a:folHlink>
          <a:srgbClr val="FFB8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 Invent 6">
        <a:dk1>
          <a:srgbClr val="808080"/>
        </a:dk1>
        <a:lt1>
          <a:srgbClr val="FFFFFF"/>
        </a:lt1>
        <a:dk2>
          <a:srgbClr val="0099FF"/>
        </a:dk2>
        <a:lt2>
          <a:srgbClr val="000000"/>
        </a:lt2>
        <a:accent1>
          <a:srgbClr val="CCCC00"/>
        </a:accent1>
        <a:accent2>
          <a:srgbClr val="326D19"/>
        </a:accent2>
        <a:accent3>
          <a:srgbClr val="AACAFF"/>
        </a:accent3>
        <a:accent4>
          <a:srgbClr val="DADADA"/>
        </a:accent4>
        <a:accent5>
          <a:srgbClr val="E2E2AA"/>
        </a:accent5>
        <a:accent6>
          <a:srgbClr val="2C6216"/>
        </a:accent6>
        <a:hlink>
          <a:srgbClr val="002168"/>
        </a:hlink>
        <a:folHlink>
          <a:srgbClr val="FFB86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P Invent 7">
        <a:dk1>
          <a:srgbClr val="808080"/>
        </a:dk1>
        <a:lt1>
          <a:srgbClr val="FFFFFF"/>
        </a:lt1>
        <a:dk2>
          <a:srgbClr val="0099FF"/>
        </a:dk2>
        <a:lt2>
          <a:srgbClr val="FFFFFF"/>
        </a:lt2>
        <a:accent1>
          <a:srgbClr val="CC0099"/>
        </a:accent1>
        <a:accent2>
          <a:srgbClr val="FF6600"/>
        </a:accent2>
        <a:accent3>
          <a:srgbClr val="AACAFF"/>
        </a:accent3>
        <a:accent4>
          <a:srgbClr val="DADADA"/>
        </a:accent4>
        <a:accent5>
          <a:srgbClr val="E2AACA"/>
        </a:accent5>
        <a:accent6>
          <a:srgbClr val="E75C00"/>
        </a:accent6>
        <a:hlink>
          <a:srgbClr val="FFCC00"/>
        </a:hlink>
        <a:folHlink>
          <a:srgbClr val="006E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P Invent 8">
        <a:dk1>
          <a:srgbClr val="000000"/>
        </a:dk1>
        <a:lt1>
          <a:srgbClr val="0099FF"/>
        </a:lt1>
        <a:dk2>
          <a:srgbClr val="FFFFFF"/>
        </a:dk2>
        <a:lt2>
          <a:srgbClr val="808080"/>
        </a:lt2>
        <a:accent1>
          <a:srgbClr val="CC0099"/>
        </a:accent1>
        <a:accent2>
          <a:srgbClr val="FF6600"/>
        </a:accent2>
        <a:accent3>
          <a:srgbClr val="AACAFF"/>
        </a:accent3>
        <a:accent4>
          <a:srgbClr val="000000"/>
        </a:accent4>
        <a:accent5>
          <a:srgbClr val="E2AACA"/>
        </a:accent5>
        <a:accent6>
          <a:srgbClr val="E75C00"/>
        </a:accent6>
        <a:hlink>
          <a:srgbClr val="FFCC00"/>
        </a:hlink>
        <a:folHlink>
          <a:srgbClr val="006E3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 Invent 9">
        <a:dk1>
          <a:srgbClr val="808080"/>
        </a:dk1>
        <a:lt1>
          <a:srgbClr val="FFFFFF"/>
        </a:lt1>
        <a:dk2>
          <a:srgbClr val="0099FF"/>
        </a:dk2>
        <a:lt2>
          <a:srgbClr val="000000"/>
        </a:lt2>
        <a:accent1>
          <a:srgbClr val="CC0099"/>
        </a:accent1>
        <a:accent2>
          <a:srgbClr val="FF6600"/>
        </a:accent2>
        <a:accent3>
          <a:srgbClr val="AACAFF"/>
        </a:accent3>
        <a:accent4>
          <a:srgbClr val="DADADA"/>
        </a:accent4>
        <a:accent5>
          <a:srgbClr val="E2AACA"/>
        </a:accent5>
        <a:accent6>
          <a:srgbClr val="E75C00"/>
        </a:accent6>
        <a:hlink>
          <a:srgbClr val="FFCC00"/>
        </a:hlink>
        <a:folHlink>
          <a:srgbClr val="006E3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C:\Scott HP Invent\HP Invent\HP Invent PPT\HP Invent.ppt</Template>
  <TotalTime>0</TotalTime>
  <Words>3937</Words>
  <Application>Microsoft Office PowerPoint</Application>
  <PresentationFormat>Bildschirmpräsentation (4:3)</PresentationFormat>
  <Paragraphs>1260</Paragraphs>
  <Slides>126</Slides>
  <Notes>41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5</vt:i4>
      </vt:variant>
      <vt:variant>
        <vt:lpstr>Folientitel</vt:lpstr>
      </vt:variant>
      <vt:variant>
        <vt:i4>126</vt:i4>
      </vt:variant>
    </vt:vector>
  </HeadingPairs>
  <TitlesOfParts>
    <vt:vector size="132" baseType="lpstr">
      <vt:lpstr>HP Invent</vt:lpstr>
      <vt:lpstr>Photo Editor-Foto</vt:lpstr>
      <vt:lpstr>Bitmap</vt:lpstr>
      <vt:lpstr>Clip</vt:lpstr>
      <vt:lpstr>Photo Editor Photo</vt:lpstr>
      <vt:lpstr>Visio</vt:lpstr>
      <vt:lpstr>Folie 1</vt:lpstr>
      <vt:lpstr>ELP Technical Presentation</vt:lpstr>
      <vt:lpstr>Agenda</vt:lpstr>
      <vt:lpstr>Requirements OS platform</vt:lpstr>
      <vt:lpstr>Requirements Printer Drivers</vt:lpstr>
      <vt:lpstr>Implementation in MS Windows</vt:lpstr>
      <vt:lpstr>Feature Overview</vt:lpstr>
      <vt:lpstr>Overview</vt:lpstr>
      <vt:lpstr>Overview</vt:lpstr>
      <vt:lpstr>Folie 10</vt:lpstr>
      <vt:lpstr>Download of  ELP trial version</vt:lpstr>
      <vt:lpstr>Download of  ELP trial version</vt:lpstr>
      <vt:lpstr>Download of  ELP trial version</vt:lpstr>
      <vt:lpstr>Download of  ELP trial version</vt:lpstr>
      <vt:lpstr>Installation:  Unix, Linux, etc.</vt:lpstr>
      <vt:lpstr>Installation: Unix, Linux, etc.</vt:lpstr>
      <vt:lpstr>Folie 17</vt:lpstr>
      <vt:lpstr>Installation on Windows and Start-Up Agent</vt:lpstr>
      <vt:lpstr>Start-Up Agent of PPAdmin Contol Center</vt:lpstr>
      <vt:lpstr>Queue Activation Test Print</vt:lpstr>
      <vt:lpstr>Start-Up Agent of PPAdmin Contol Center</vt:lpstr>
      <vt:lpstr>Quick Sets Dialog</vt:lpstr>
      <vt:lpstr>Start-Up Agent of PPAdmin Contol Center</vt:lpstr>
      <vt:lpstr>Forms &amp; Printer Management Samples</vt:lpstr>
      <vt:lpstr>Start-Up Agent of PPAdmin Contol Center</vt:lpstr>
      <vt:lpstr>PPAdmin Tabs Introduction</vt:lpstr>
      <vt:lpstr>E-mail setup for admin notifications</vt:lpstr>
      <vt:lpstr>Folie 28</vt:lpstr>
      <vt:lpstr>License modes under MS Windows</vt:lpstr>
      <vt:lpstr>Licensing</vt:lpstr>
      <vt:lpstr>Activation of queues</vt:lpstr>
      <vt:lpstr>Folie 32</vt:lpstr>
      <vt:lpstr>Quick Sets</vt:lpstr>
      <vt:lpstr>Folie 34</vt:lpstr>
      <vt:lpstr>ELP Output Management (OM) Printing, Overview</vt:lpstr>
      <vt:lpstr>Folie 36</vt:lpstr>
      <vt:lpstr>Forms and Printer Management</vt:lpstr>
      <vt:lpstr>ELP Command Generator</vt:lpstr>
      <vt:lpstr>Example: A letterhead on every page</vt:lpstr>
      <vt:lpstr>Forms Management</vt:lpstr>
      <vt:lpstr>ELP_Command page level analysis</vt:lpstr>
      <vt:lpstr>ELP_Command  page side analysis</vt:lpstr>
      <vt:lpstr>&gt; 50 ELP_Command functions can be combined</vt:lpstr>
      <vt:lpstr>Exercise ELP_Command</vt:lpstr>
      <vt:lpstr>Folie 45</vt:lpstr>
      <vt:lpstr>Rule Based Printing</vt:lpstr>
      <vt:lpstr>Rule Based Printing</vt:lpstr>
      <vt:lpstr>Folie 48</vt:lpstr>
      <vt:lpstr>Folie 49</vt:lpstr>
      <vt:lpstr>Rules, based on data stream content</vt:lpstr>
      <vt:lpstr>Search / Trigger Keys</vt:lpstr>
      <vt:lpstr>ELP Search / Trigger Keys</vt:lpstr>
      <vt:lpstr>Data base and / or Active Directory</vt:lpstr>
      <vt:lpstr>Folie 54</vt:lpstr>
      <vt:lpstr> Some predefined variables</vt:lpstr>
      <vt:lpstr>Variable Management</vt:lpstr>
      <vt:lpstr>Variables Usage</vt:lpstr>
      <vt:lpstr>Variables Usage Forms &amp; Field Installer</vt:lpstr>
      <vt:lpstr>Variables Usage Forms &amp; Field Installer</vt:lpstr>
      <vt:lpstr>Folie 60</vt:lpstr>
      <vt:lpstr>Bar codes</vt:lpstr>
      <vt:lpstr>OCR A1 and B</vt:lpstr>
      <vt:lpstr>MICR Printing</vt:lpstr>
      <vt:lpstr>Bar codes in theory</vt:lpstr>
      <vt:lpstr>Bar codes in theory</vt:lpstr>
      <vt:lpstr>Bar codes in theory</vt:lpstr>
      <vt:lpstr>Bar codes in theory</vt:lpstr>
      <vt:lpstr>Bar codes in theory</vt:lpstr>
      <vt:lpstr>Bar codes in theory</vt:lpstr>
      <vt:lpstr>Intelligent Bar code system</vt:lpstr>
      <vt:lpstr>Intelligent Bar code system</vt:lpstr>
      <vt:lpstr>Folie 72</vt:lpstr>
      <vt:lpstr>Folie 73</vt:lpstr>
      <vt:lpstr>Folie 74</vt:lpstr>
      <vt:lpstr>Folie 75</vt:lpstr>
      <vt:lpstr>Folie 76</vt:lpstr>
      <vt:lpstr>Folie 77</vt:lpstr>
      <vt:lpstr>OMR codes for envelope machines</vt:lpstr>
      <vt:lpstr>OMR codes for envelope machines</vt:lpstr>
      <vt:lpstr>Folie 80</vt:lpstr>
      <vt:lpstr>Archiving</vt:lpstr>
      <vt:lpstr>Collect4Printing</vt:lpstr>
      <vt:lpstr>Collect4Printing Rule Settings</vt:lpstr>
      <vt:lpstr>Archiving</vt:lpstr>
      <vt:lpstr>Archiving Options</vt:lpstr>
      <vt:lpstr>Archiving: Search and View</vt:lpstr>
      <vt:lpstr>Archiving: Print</vt:lpstr>
      <vt:lpstr>Create searchable PDF documents</vt:lpstr>
      <vt:lpstr>Folie 89</vt:lpstr>
      <vt:lpstr>Digital Signatures</vt:lpstr>
      <vt:lpstr>Signing (W-ELP) Verification</vt:lpstr>
      <vt:lpstr>Digital Signatures</vt:lpstr>
      <vt:lpstr>Digital Signatures  with W-ELP</vt:lpstr>
      <vt:lpstr>Folie 94</vt:lpstr>
      <vt:lpstr>Distributed Printing</vt:lpstr>
      <vt:lpstr>Additional copy on different printer</vt:lpstr>
      <vt:lpstr>Split [Mail merge] Jobs</vt:lpstr>
      <vt:lpstr>Job Distribution</vt:lpstr>
      <vt:lpstr>Job Distribution Examples</vt:lpstr>
      <vt:lpstr>Workload Balancing</vt:lpstr>
      <vt:lpstr>Store private jobs on printer HDD</vt:lpstr>
      <vt:lpstr>Folie 102</vt:lpstr>
      <vt:lpstr>Reporting and Accounting „light“</vt:lpstr>
      <vt:lpstr>Reporting and Accounting „light“</vt:lpstr>
      <vt:lpstr>Cost or project tracking</vt:lpstr>
      <vt:lpstr>Job Ticketing</vt:lpstr>
      <vt:lpstr>Folie 107</vt:lpstr>
      <vt:lpstr>E-mail and fax</vt:lpstr>
      <vt:lpstr>Sending e-mails</vt:lpstr>
      <vt:lpstr>Folie 110</vt:lpstr>
      <vt:lpstr>Emulations with ELP</vt:lpstr>
      <vt:lpstr>Emulation Settings</vt:lpstr>
      <vt:lpstr>Safe Monitored Printing</vt:lpstr>
      <vt:lpstr>Safe Monitored Printing</vt:lpstr>
      <vt:lpstr>FleetMeter Tracking &amp; Reporting</vt:lpstr>
      <vt:lpstr>Freeware  MS Windows only</vt:lpstr>
      <vt:lpstr>Encryption and Compression</vt:lpstr>
      <vt:lpstr>Unicode / Asian Printing on every PCL5 capable device</vt:lpstr>
      <vt:lpstr>Miscellaneous functions</vt:lpstr>
      <vt:lpstr>Support and  error handling</vt:lpstr>
      <vt:lpstr>Folie 121</vt:lpstr>
      <vt:lpstr>Summary I http://welp.stethos.com/e_overview.html </vt:lpstr>
      <vt:lpstr>Summary II http://welp.stethos.com/e_overview.html </vt:lpstr>
      <vt:lpstr>Summary III http://welp.stethos.com </vt:lpstr>
      <vt:lpstr>Even more…</vt:lpstr>
      <vt:lpstr>Thank you</vt:lpstr>
    </vt:vector>
  </TitlesOfParts>
  <Company>stethos Systemhaus GmbH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ELP sales oriented</dc:title>
  <dc:subject>ELP</dc:subject>
  <dc:creator>Thomas Schmidt</dc:creator>
  <cp:keywords>ELP sales presentation</cp:keywords>
  <cp:lastModifiedBy>Manuel</cp:lastModifiedBy>
  <cp:revision>2043</cp:revision>
  <cp:lastPrinted>2000-02-16T19:58:08Z</cp:lastPrinted>
  <dcterms:created xsi:type="dcterms:W3CDTF">2000-01-26T01:32:02Z</dcterms:created>
  <dcterms:modified xsi:type="dcterms:W3CDTF">2012-09-18T08:07:07Z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igentümer">
    <vt:lpwstr>stethos Systemhaus GmbH</vt:lpwstr>
  </property>
</Properties>
</file>